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88"/>
  </p:notesMasterIdLst>
  <p:sldIdLst>
    <p:sldId id="256" r:id="rId2"/>
    <p:sldId id="262" r:id="rId3"/>
    <p:sldId id="271" r:id="rId4"/>
    <p:sldId id="393" r:id="rId5"/>
    <p:sldId id="403" r:id="rId6"/>
    <p:sldId id="404" r:id="rId7"/>
    <p:sldId id="394" r:id="rId8"/>
    <p:sldId id="395" r:id="rId9"/>
    <p:sldId id="344" r:id="rId10"/>
    <p:sldId id="345" r:id="rId11"/>
    <p:sldId id="392" r:id="rId12"/>
    <p:sldId id="387" r:id="rId13"/>
    <p:sldId id="388" r:id="rId14"/>
    <p:sldId id="343" r:id="rId15"/>
    <p:sldId id="273" r:id="rId16"/>
    <p:sldId id="346" r:id="rId17"/>
    <p:sldId id="266" r:id="rId18"/>
    <p:sldId id="267" r:id="rId19"/>
    <p:sldId id="268" r:id="rId20"/>
    <p:sldId id="275" r:id="rId21"/>
    <p:sldId id="264" r:id="rId22"/>
    <p:sldId id="397" r:id="rId23"/>
    <p:sldId id="398" r:id="rId24"/>
    <p:sldId id="263" r:id="rId25"/>
    <p:sldId id="265" r:id="rId26"/>
    <p:sldId id="261" r:id="rId27"/>
    <p:sldId id="274" r:id="rId28"/>
    <p:sldId id="399" r:id="rId29"/>
    <p:sldId id="400" r:id="rId30"/>
    <p:sldId id="401" r:id="rId31"/>
    <p:sldId id="405" r:id="rId32"/>
    <p:sldId id="269" r:id="rId33"/>
    <p:sldId id="389" r:id="rId34"/>
    <p:sldId id="402" r:id="rId35"/>
    <p:sldId id="390" r:id="rId36"/>
    <p:sldId id="391" r:id="rId37"/>
    <p:sldId id="409" r:id="rId38"/>
    <p:sldId id="406" r:id="rId39"/>
    <p:sldId id="350" r:id="rId40"/>
    <p:sldId id="347" r:id="rId41"/>
    <p:sldId id="423" r:id="rId42"/>
    <p:sldId id="424" r:id="rId43"/>
    <p:sldId id="417" r:id="rId44"/>
    <p:sldId id="418" r:id="rId45"/>
    <p:sldId id="386" r:id="rId46"/>
    <p:sldId id="415" r:id="rId47"/>
    <p:sldId id="413" r:id="rId48"/>
    <p:sldId id="414" r:id="rId49"/>
    <p:sldId id="349" r:id="rId50"/>
    <p:sldId id="348" r:id="rId51"/>
    <p:sldId id="352" r:id="rId52"/>
    <p:sldId id="354" r:id="rId53"/>
    <p:sldId id="355" r:id="rId54"/>
    <p:sldId id="356" r:id="rId55"/>
    <p:sldId id="353" r:id="rId56"/>
    <p:sldId id="360" r:id="rId57"/>
    <p:sldId id="410" r:id="rId58"/>
    <p:sldId id="411" r:id="rId59"/>
    <p:sldId id="357" r:id="rId60"/>
    <p:sldId id="358" r:id="rId61"/>
    <p:sldId id="359" r:id="rId62"/>
    <p:sldId id="412" r:id="rId63"/>
    <p:sldId id="408" r:id="rId64"/>
    <p:sldId id="407" r:id="rId65"/>
    <p:sldId id="361" r:id="rId66"/>
    <p:sldId id="362" r:id="rId67"/>
    <p:sldId id="363" r:id="rId68"/>
    <p:sldId id="437" r:id="rId69"/>
    <p:sldId id="364" r:id="rId70"/>
    <p:sldId id="438" r:id="rId71"/>
    <p:sldId id="366" r:id="rId72"/>
    <p:sldId id="439" r:id="rId73"/>
    <p:sldId id="440" r:id="rId74"/>
    <p:sldId id="368" r:id="rId75"/>
    <p:sldId id="441" r:id="rId76"/>
    <p:sldId id="371" r:id="rId77"/>
    <p:sldId id="396" r:id="rId78"/>
    <p:sldId id="372" r:id="rId79"/>
    <p:sldId id="373" r:id="rId80"/>
    <p:sldId id="374" r:id="rId81"/>
    <p:sldId id="383" r:id="rId82"/>
    <p:sldId id="442" r:id="rId83"/>
    <p:sldId id="380" r:id="rId84"/>
    <p:sldId id="379" r:id="rId85"/>
    <p:sldId id="385" r:id="rId86"/>
    <p:sldId id="270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97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157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38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4/27/21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4/27/21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4/27/21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4/27/21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4/27/21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4/27/21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4/27/21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4/27/21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4/27/21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400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41.em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50.png"/><Relationship Id="rId4" Type="http://schemas.openxmlformats.org/officeDocument/2006/relationships/image" Target="../media/image3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emf"/><Relationship Id="rId7" Type="http://schemas.openxmlformats.org/officeDocument/2006/relationships/image" Target="../media/image59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tiff"/><Relationship Id="rId11" Type="http://schemas.openxmlformats.org/officeDocument/2006/relationships/image" Target="../media/image62.emf"/><Relationship Id="rId5" Type="http://schemas.openxmlformats.org/officeDocument/2006/relationships/image" Target="../media/image28.png"/><Relationship Id="rId10" Type="http://schemas.openxmlformats.org/officeDocument/2006/relationships/image" Target="../media/image38.png"/><Relationship Id="rId4" Type="http://schemas.openxmlformats.org/officeDocument/2006/relationships/image" Target="../media/image57.png"/><Relationship Id="rId9" Type="http://schemas.openxmlformats.org/officeDocument/2006/relationships/image" Target="../media/image6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stanford.edu/courses/137697/files/folder/additional_reading?preview=7730176" TargetMode="External"/><Relationship Id="rId2" Type="http://schemas.openxmlformats.org/officeDocument/2006/relationships/hyperlink" Target="https://en.wikipedia.org/wiki/K&#225;rm&#225;n_vortex_street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NaluCFD/Nalu/blob/master/src/ScalarMassBDF2NodeSuppAlg.C" TargetMode="Externa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NaluCFD/Nalu/blob/master/src/user_functions/VariableDensityMixFracSrcNodeSuppAlg.C" TargetMode="Externa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AssembleScalarEdgeSolverAlgorithm.C" TargetMode="Externa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ithub.com/NaluCFD/Nalu/blob/master/src/AssembleScalarEdgeDiffSolverAlgorithm.C" TargetMode="Externa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MassElemKernel.C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NaluCFD/Nalu/blob/master/src/user_functions/SteadyThermal3dContactSrcElemKernel.C" TargetMode="Externa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luCFD/Nalu/blob/master/src/kernel/ScalarAdvFemKernel.C" TargetMode="External"/><Relationship Id="rId2" Type="http://schemas.openxmlformats.org/officeDocument/2006/relationships/hyperlink" Target="https://github.com/NaluCFD/Nalu/blob/master/src/kernel/ScalarMassFemKernel.C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NaluCFD/Nalu/blob/master/src/kernel/ScalarDiffFemKernel.C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E145-D54C-7E40-80CA-C26C1E7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026972" cy="570225"/>
          </a:xfrm>
        </p:spPr>
        <p:txBody>
          <a:bodyPr/>
          <a:lstStyle/>
          <a:p>
            <a:r>
              <a:rPr lang="en-US" dirty="0"/>
              <a:t>In Fairness…. </a:t>
            </a:r>
            <a:br>
              <a:rPr lang="en-US" dirty="0"/>
            </a:br>
            <a:r>
              <a:rPr lang="en-US" b="1" dirty="0"/>
              <a:t>The Carbon-Capture Multidisciplinary Simulation Center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63548-E28B-6542-83B9-A12D4CD8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C5276-975B-5542-B1E5-07AB05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2" y="940911"/>
            <a:ext cx="3704225" cy="53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5B8E9-812C-A647-9CCB-4B3BCF138CC7}"/>
              </a:ext>
            </a:extLst>
          </p:cNvPr>
          <p:cNvSpPr txBox="1"/>
          <p:nvPr/>
        </p:nvSpPr>
        <p:spPr>
          <a:xfrm>
            <a:off x="487466" y="6412394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ccmsc.utah.edu</a:t>
            </a:r>
            <a:r>
              <a:rPr lang="en-US" dirty="0"/>
              <a:t>/</a:t>
            </a:r>
            <a:r>
              <a:rPr lang="en-US" dirty="0" err="1"/>
              <a:t>about.html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B99B9-F71A-5D41-AF30-ED37241EFBDE}"/>
              </a:ext>
            </a:extLst>
          </p:cNvPr>
          <p:cNvSpPr txBox="1"/>
          <p:nvPr/>
        </p:nvSpPr>
        <p:spPr>
          <a:xfrm>
            <a:off x="4756115" y="2633677"/>
            <a:ext cx="445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15MW coal-fired boiler volume rendered image of large (90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 particles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39286-C752-B54B-B658-DD79C942C2F2}"/>
              </a:ext>
            </a:extLst>
          </p:cNvPr>
          <p:cNvSpPr txBox="1"/>
          <p:nvPr/>
        </p:nvSpPr>
        <p:spPr>
          <a:xfrm>
            <a:off x="4756114" y="4384110"/>
            <a:ext cx="3871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Staggered schemes have been demonstrated to support complex applications</a:t>
            </a:r>
          </a:p>
          <a:p>
            <a:endParaRPr lang="en-US" dirty="0"/>
          </a:p>
          <a:p>
            <a:r>
              <a:rPr lang="en-US" dirty="0"/>
              <a:t>Cut-cells and embedded approaches help</a:t>
            </a:r>
          </a:p>
        </p:txBody>
      </p:sp>
    </p:spTree>
    <p:extLst>
      <p:ext uri="{BB962C8B-B14F-4D97-AF65-F5344CB8AC3E}">
        <p14:creationId xmlns:p14="http://schemas.microsoft.com/office/powerpoint/2010/main" val="22103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57652"/>
            <a:ext cx="6299200" cy="3543300"/>
          </a:xfrm>
          <a:prstGeom prst="rect">
            <a:avLst/>
          </a:prstGeom>
        </p:spPr>
      </p:pic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connectivity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Two types of integration: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28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Over the Domain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 simple model equation with the heart domain in mind: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Integrating over the domain,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: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Without loss of generality, let us define a set of subdomains,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:</a:t>
            </a: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90" y="2631014"/>
            <a:ext cx="4025189" cy="226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0CD68-0B81-574C-9123-AA69DD45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40" y="2095157"/>
            <a:ext cx="18796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B9549-653D-B844-A787-4E75F19E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40" y="3542699"/>
            <a:ext cx="2971800" cy="100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801B21-8B72-734F-8D25-4D0AEF473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90" y="5481917"/>
            <a:ext cx="4102100" cy="1130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C778E3-DA50-B54E-85E7-B81FAE67D907}"/>
              </a:ext>
            </a:extLst>
          </p:cNvPr>
          <p:cNvSpPr txBox="1"/>
          <p:nvPr/>
        </p:nvSpPr>
        <p:spPr>
          <a:xfrm>
            <a:off x="3665545" y="2307534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F</a:t>
            </a:r>
            <a:r>
              <a:rPr lang="en-US" baseline="-25000" dirty="0"/>
              <a:t>j</a:t>
            </a:r>
            <a:r>
              <a:rPr lang="en-US" dirty="0"/>
              <a:t> is a flux and S is a source 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C14FF-5513-9448-AA40-638C7C7BEB1F}"/>
              </a:ext>
            </a:extLst>
          </p:cNvPr>
          <p:cNvSpPr txBox="1"/>
          <p:nvPr/>
        </p:nvSpPr>
        <p:spPr>
          <a:xfrm>
            <a:off x="5503496" y="5639582"/>
            <a:ext cx="28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Often the formality of 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k</a:t>
            </a:r>
            <a:r>
              <a:rPr lang="en-US" dirty="0"/>
              <a:t> and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 is dropped and is implied over the integration </a:t>
            </a:r>
          </a:p>
        </p:txBody>
      </p:sp>
    </p:spTree>
    <p:extLst>
      <p:ext uri="{BB962C8B-B14F-4D97-AF65-F5344CB8AC3E}">
        <p14:creationId xmlns:p14="http://schemas.microsoft.com/office/powerpoint/2010/main" val="34406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Mesh-based Methods Basic Concept: Sub-divide domain into </a:t>
            </a:r>
            <a:r>
              <a:rPr lang="en-US" i="1" dirty="0"/>
              <a:t>Finite Elements and Numerically Integrate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Define basis within the domain: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restricting to a Lagrange nodal basis,    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/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blipFill>
                <a:blip r:embed="rId2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7" y="3002126"/>
            <a:ext cx="6299200" cy="354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/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4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2" y="1555065"/>
            <a:ext cx="3797352" cy="2332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Meshing time for complex applications remains a significant bottleneck!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4430575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applications of interest contain complex geometries </a:t>
            </a:r>
          </a:p>
          <a:p>
            <a:pPr>
              <a:buFont typeface="Arial" charset="0"/>
              <a:buChar char="•"/>
            </a:pPr>
            <a:r>
              <a:rPr lang="en-US" dirty="0"/>
              <a:t> low-Mach fluids users interested in high-quality simulation results tend towards hexahedral-based topologies (if possible)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a scheme is “design-order” accurate, any topology may suffice as it is simply a matter of mesh size and efficiency </a:t>
            </a:r>
            <a:r>
              <a:rPr lang="mr-IN" dirty="0"/>
              <a:t>–</a:t>
            </a:r>
            <a:r>
              <a:rPr lang="en-US" dirty="0"/>
              <a:t> not unlike the active discussion on low- vs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Sometimes, the penetration of a low-Mach fluids physics addition in common analysis is high as the meshing can be prohibitively complex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5638" y="4465581"/>
            <a:ext cx="1328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UUR Example: Vestas V27 225 kw hybrid low-order hex/</a:t>
            </a:r>
            <a:r>
              <a:rPr lang="en-US" sz="1600" dirty="0" err="1"/>
              <a:t>tet</a:t>
            </a:r>
            <a:r>
              <a:rPr lang="en-US" sz="1600" dirty="0"/>
              <a:t>/</a:t>
            </a:r>
            <a:r>
              <a:rPr lang="en-US" sz="1600" dirty="0" err="1"/>
              <a:t>pyr</a:t>
            </a:r>
            <a:r>
              <a:rPr lang="en-US" sz="1600" dirty="0"/>
              <a:t>/wedge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CAEEA-7F08-1741-8AA1-E045EF370F7C}"/>
              </a:ext>
            </a:extLst>
          </p:cNvPr>
          <p:cNvSpPr txBox="1"/>
          <p:nvPr/>
        </p:nvSpPr>
        <p:spPr>
          <a:xfrm>
            <a:off x="329315" y="6437446"/>
            <a:ext cx="44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complex world – stair-stepped!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6FF57-E25F-4A4A-9ACE-98384761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2" b="11248"/>
          <a:stretch/>
        </p:blipFill>
        <p:spPr>
          <a:xfrm>
            <a:off x="1082396" y="5150167"/>
            <a:ext cx="2411855" cy="1377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96B33-774E-764C-AF68-4822AC25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9" y="3927837"/>
            <a:ext cx="2125543" cy="27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 (Review)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>
                <a:blip r:embed="rId3"/>
                <a:stretch>
                  <a:fillRect l="-23827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>
                <a:blip r:embed="rId4"/>
                <a:stretch>
                  <a:fillRect l="-23776" t="-128788" b="-18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blipFill>
                <a:blip r:embed="rId5"/>
                <a:stretch>
                  <a:fillRect l="-2145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>
                <a:blip r:embed="rId6"/>
                <a:stretch>
                  <a:fillRect l="-3282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>
                <a:blip r:embed="rId7"/>
                <a:stretch>
                  <a:fillRect l="-15942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572000" y="4954958"/>
            <a:ext cx="452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Next, integrate by parts and apply </a:t>
            </a:r>
          </a:p>
          <a:p>
            <a:r>
              <a:rPr lang="en-US" dirty="0">
                <a:latin typeface="+mj-lt"/>
              </a:rPr>
              <a:t>Gauss-Divergence. Note, that test function must be differentiable – shown here, at least once..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32817-6B9D-C745-BC0D-1A3724D6516F}"/>
              </a:ext>
            </a:extLst>
          </p:cNvPr>
          <p:cNvSpPr txBox="1"/>
          <p:nvPr/>
        </p:nvSpPr>
        <p:spPr>
          <a:xfrm>
            <a:off x="6339479" y="5942493"/>
            <a:ext cx="280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Sometimes, one notes T as T</a:t>
            </a:r>
            <a:r>
              <a:rPr lang="en-US" i="1" baseline="30000" dirty="0"/>
              <a:t>h</a:t>
            </a:r>
            <a:r>
              <a:rPr lang="en-US" i="1" dirty="0"/>
              <a:t> - the trial space on given mesh size, h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5155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example in which the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using a -1:1 range, +/- sqrt(3)/3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53E1081-6698-5A49-8D1B-697B94E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093" y="231961"/>
            <a:ext cx="1576215" cy="11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a vertex-centered finite volume and FEM is the method known as Control Volume Finite 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(Heaviside)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0C99CB4-5580-FB4D-A609-9129CEF9B2FC}"/>
              </a:ext>
            </a:extLst>
          </p:cNvPr>
          <p:cNvCxnSpPr>
            <a:stCxn id="114" idx="3"/>
            <a:endCxn id="111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0ECE9C-7C33-1441-B97A-CA1CA3DE749D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E6E5BA9-1DC0-5A47-BFAD-405A51F1255C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40FFF5C-B9BE-B841-BFEA-236288999443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472A519-718F-8944-8E91-91E1240AA6FE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674D9A9-9402-8F43-AF8B-76A2C58EB90F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1BC570C-0D0F-4443-93DF-A752D46A607E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2F8B006-1140-8344-BC59-599C736ADD8B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4715936-40DB-8D46-A515-68B89A9D8F31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0E06EA1-8D3A-114A-9023-76383E47502D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9214A98-E0C6-5549-9085-75C0033C6F41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1270CDC-15CB-854C-93F7-4A090FBE9638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229782E-8407-5144-B269-6F69BBF060D7}"/>
              </a:ext>
            </a:extLst>
          </p:cNvPr>
          <p:cNvCxnSpPr>
            <a:stCxn id="110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F765B6B-611F-8042-895F-A96159F8D0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F49BB51-E1E5-3E4B-A889-799443B0F200}"/>
              </a:ext>
            </a:extLst>
          </p:cNvPr>
          <p:cNvCxnSpPr>
            <a:endCxn id="109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6D003F4-A9E1-1844-AF95-5971B0BC1742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F99BB61-8EE4-254A-8627-EA20CDAEC0E9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999E96-AE29-864E-9D7D-BF72103EE5B2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riangle 125">
            <a:extLst>
              <a:ext uri="{FF2B5EF4-FFF2-40B4-BE49-F238E27FC236}">
                <a16:creationId xmlns:a16="http://schemas.microsoft.com/office/drawing/2014/main" id="{000B089E-9A69-4742-9BB7-E73E9C840527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C3AAEC7F-AE3A-AE41-AADF-4EC9EFB752D2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4DC1CEAB-9994-0C4E-971C-09958BD8D4A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riangle 128">
            <a:extLst>
              <a:ext uri="{FF2B5EF4-FFF2-40B4-BE49-F238E27FC236}">
                <a16:creationId xmlns:a16="http://schemas.microsoft.com/office/drawing/2014/main" id="{1C15FB94-8719-9743-9303-191E8EAC9306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5F6F49B7-368D-1C4B-84C4-0060EA6FA68C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00A5C16A-E1C7-0D41-BA3C-3646852BDB89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BEDD9E2B-50FC-1240-965C-51DBE96FB9DD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602AB14-D3B1-E844-BA05-CF9752C92691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4B7C73E-4C59-C34A-BC05-5DCCD817E51D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57297F7-CB27-1444-9C14-207E57FA6ECA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9EDB686-1504-1745-A35C-F33230741512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AC96EB9-9729-8042-9788-5C9495262491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E274337-D95E-F54C-BEDA-724BB59C9020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F68158C-938A-FA4C-8E68-DC7482972A52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CAE1B0-EFDE-0C4C-9C6C-8F706725CD42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1897815-DDA8-374E-8566-6FFC20B7CCF9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Diamond 141">
            <a:extLst>
              <a:ext uri="{FF2B5EF4-FFF2-40B4-BE49-F238E27FC236}">
                <a16:creationId xmlns:a16="http://schemas.microsoft.com/office/drawing/2014/main" id="{35C75751-0B9C-164E-B553-E1430799EE06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Diamond 142">
            <a:extLst>
              <a:ext uri="{FF2B5EF4-FFF2-40B4-BE49-F238E27FC236}">
                <a16:creationId xmlns:a16="http://schemas.microsoft.com/office/drawing/2014/main" id="{2B4E3FE4-F083-C647-B0B7-49C3782B9FE9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riangle 143">
            <a:extLst>
              <a:ext uri="{FF2B5EF4-FFF2-40B4-BE49-F238E27FC236}">
                <a16:creationId xmlns:a16="http://schemas.microsoft.com/office/drawing/2014/main" id="{FBF6B87E-2B54-634C-B0FE-1B9BEDAF7C55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riangle 144">
            <a:extLst>
              <a:ext uri="{FF2B5EF4-FFF2-40B4-BE49-F238E27FC236}">
                <a16:creationId xmlns:a16="http://schemas.microsoft.com/office/drawing/2014/main" id="{94E7617D-1BCE-214C-BF5E-A583A1299DF4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riangle 145">
            <a:extLst>
              <a:ext uri="{FF2B5EF4-FFF2-40B4-BE49-F238E27FC236}">
                <a16:creationId xmlns:a16="http://schemas.microsoft.com/office/drawing/2014/main" id="{28D61844-AB96-474E-AE09-FDA45E59A9F3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iangle 146">
            <a:extLst>
              <a:ext uri="{FF2B5EF4-FFF2-40B4-BE49-F238E27FC236}">
                <a16:creationId xmlns:a16="http://schemas.microsoft.com/office/drawing/2014/main" id="{9783DE9D-9286-C74E-B323-EE1B98E6A093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riangle 147">
            <a:extLst>
              <a:ext uri="{FF2B5EF4-FFF2-40B4-BE49-F238E27FC236}">
                <a16:creationId xmlns:a16="http://schemas.microsoft.com/office/drawing/2014/main" id="{EDD2AD2E-EF94-154D-8711-0F2A4692D5B8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iangle 148">
            <a:extLst>
              <a:ext uri="{FF2B5EF4-FFF2-40B4-BE49-F238E27FC236}">
                <a16:creationId xmlns:a16="http://schemas.microsoft.com/office/drawing/2014/main" id="{75DAD838-569B-1F4A-8250-18128FFAE88C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iangle 149">
            <a:extLst>
              <a:ext uri="{FF2B5EF4-FFF2-40B4-BE49-F238E27FC236}">
                <a16:creationId xmlns:a16="http://schemas.microsoft.com/office/drawing/2014/main" id="{DA50867A-6ACB-884A-A4F2-BF9B4BA1DC56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riangle 150">
            <a:extLst>
              <a:ext uri="{FF2B5EF4-FFF2-40B4-BE49-F238E27FC236}">
                <a16:creationId xmlns:a16="http://schemas.microsoft.com/office/drawing/2014/main" id="{A3CA649D-86E4-CC4E-A5F8-1B14F3101597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iamond 151">
            <a:extLst>
              <a:ext uri="{FF2B5EF4-FFF2-40B4-BE49-F238E27FC236}">
                <a16:creationId xmlns:a16="http://schemas.microsoft.com/office/drawing/2014/main" id="{2B1AAA55-394D-F14B-8724-E2F4F39FBFE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iamond 152">
            <a:extLst>
              <a:ext uri="{FF2B5EF4-FFF2-40B4-BE49-F238E27FC236}">
                <a16:creationId xmlns:a16="http://schemas.microsoft.com/office/drawing/2014/main" id="{0F8E8F9B-1318-9644-96B4-4DF2B1014E63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839BEBF3-F526-9E49-A587-1AE1DCAB2142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Diamond 154">
            <a:extLst>
              <a:ext uri="{FF2B5EF4-FFF2-40B4-BE49-F238E27FC236}">
                <a16:creationId xmlns:a16="http://schemas.microsoft.com/office/drawing/2014/main" id="{7DF53D8C-C4D8-F246-993E-A551D9742EAF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Diamond 155">
            <a:extLst>
              <a:ext uri="{FF2B5EF4-FFF2-40B4-BE49-F238E27FC236}">
                <a16:creationId xmlns:a16="http://schemas.microsoft.com/office/drawing/2014/main" id="{72590901-400E-B741-9191-6B52A8FF9167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iamond 156">
            <a:extLst>
              <a:ext uri="{FF2B5EF4-FFF2-40B4-BE49-F238E27FC236}">
                <a16:creationId xmlns:a16="http://schemas.microsoft.com/office/drawing/2014/main" id="{B4D0E4E2-E98E-1943-BFE9-D45B11774E62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Diamond 157">
            <a:extLst>
              <a:ext uri="{FF2B5EF4-FFF2-40B4-BE49-F238E27FC236}">
                <a16:creationId xmlns:a16="http://schemas.microsoft.com/office/drawing/2014/main" id="{8A6DE055-012C-ED4D-A43D-F4A46A0AD207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Diamond 158">
            <a:extLst>
              <a:ext uri="{FF2B5EF4-FFF2-40B4-BE49-F238E27FC236}">
                <a16:creationId xmlns:a16="http://schemas.microsoft.com/office/drawing/2014/main" id="{45B931A0-86FF-144E-B052-0CFD00831216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Diamond 159">
            <a:extLst>
              <a:ext uri="{FF2B5EF4-FFF2-40B4-BE49-F238E27FC236}">
                <a16:creationId xmlns:a16="http://schemas.microsoft.com/office/drawing/2014/main" id="{3C6ED4B8-09AD-CF48-B712-2731F2E400B5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Diamond 160">
            <a:extLst>
              <a:ext uri="{FF2B5EF4-FFF2-40B4-BE49-F238E27FC236}">
                <a16:creationId xmlns:a16="http://schemas.microsoft.com/office/drawing/2014/main" id="{AE3BB620-7B12-E64E-8E0C-2792CD8F40EC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iamond 161">
            <a:extLst>
              <a:ext uri="{FF2B5EF4-FFF2-40B4-BE49-F238E27FC236}">
                <a16:creationId xmlns:a16="http://schemas.microsoft.com/office/drawing/2014/main" id="{E732D212-9540-3645-B588-30C69AD6562E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Diamond 162">
            <a:extLst>
              <a:ext uri="{FF2B5EF4-FFF2-40B4-BE49-F238E27FC236}">
                <a16:creationId xmlns:a16="http://schemas.microsoft.com/office/drawing/2014/main" id="{18CCF135-82C9-6743-B3D1-C8EF1C3BC20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42F37EF0-E539-F042-B83F-2347374AD078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diffusion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Suffers on high-aspect ratio meshes in presence of high gradients: sqrt(3)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 (first fluids: Domino, 2014)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5" y="4492086"/>
            <a:ext cx="218998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64" y="4263486"/>
            <a:ext cx="152908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C558E-72F9-DF43-A91C-AF3C57D21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"/>
          <a:stretch/>
        </p:blipFill>
        <p:spPr>
          <a:xfrm>
            <a:off x="6012543" y="3947695"/>
            <a:ext cx="25781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1197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The Concept of Meshing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Why Unstructured?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Unstructured Element </a:t>
            </a:r>
            <a:r>
              <a:rPr lang="en-US" dirty="0" err="1"/>
              <a:t>Typoes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BC0-B24B-F14A-BF4D-1DB02E8A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Volume Definitions for Hybrid Meshes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A12BE-0B46-BA4A-AE6E-D011264B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0" descr="tet">
            <a:extLst>
              <a:ext uri="{FF2B5EF4-FFF2-40B4-BE49-F238E27FC236}">
                <a16:creationId xmlns:a16="http://schemas.microsoft.com/office/drawing/2014/main" id="{96DAD6E4-35ED-9D45-8EB3-2DFF4E3C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116663" y="3482220"/>
            <a:ext cx="2891949" cy="28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1" descr="hex">
            <a:extLst>
              <a:ext uri="{FF2B5EF4-FFF2-40B4-BE49-F238E27FC236}">
                <a16:creationId xmlns:a16="http://schemas.microsoft.com/office/drawing/2014/main" id="{D3DE2BF8-F67D-E646-887C-072E9F36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5922066" y="847173"/>
            <a:ext cx="2723227" cy="25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A4600-B63E-144F-8014-9E2671193D7F}"/>
              </a:ext>
            </a:extLst>
          </p:cNvPr>
          <p:cNvSpPr txBox="1"/>
          <p:nvPr/>
        </p:nvSpPr>
        <p:spPr>
          <a:xfrm>
            <a:off x="268089" y="6161894"/>
            <a:ext cx="67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et. al, “An assessment of atypical mesh topologies for low-Mach large-eddy simulation” 2019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F99B6-5AE3-2243-8E98-3D9131ED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" y="818327"/>
            <a:ext cx="5634992" cy="53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riangle 154">
            <a:extLst>
              <a:ext uri="{FF2B5EF4-FFF2-40B4-BE49-F238E27FC236}">
                <a16:creationId xmlns:a16="http://schemas.microsoft.com/office/drawing/2014/main" id="{F004547F-C9FC-4C4B-A487-7A5905079E6D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riangle 156">
            <a:extLst>
              <a:ext uri="{FF2B5EF4-FFF2-40B4-BE49-F238E27FC236}">
                <a16:creationId xmlns:a16="http://schemas.microsoft.com/office/drawing/2014/main" id="{7F109C1E-847A-E54C-B641-13E642B942BA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riangle 157">
            <a:extLst>
              <a:ext uri="{FF2B5EF4-FFF2-40B4-BE49-F238E27FC236}">
                <a16:creationId xmlns:a16="http://schemas.microsoft.com/office/drawing/2014/main" id="{F15729E0-DCB5-2244-86BA-9C1D6BC788CF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riangle 166">
            <a:extLst>
              <a:ext uri="{FF2B5EF4-FFF2-40B4-BE49-F238E27FC236}">
                <a16:creationId xmlns:a16="http://schemas.microsoft.com/office/drawing/2014/main" id="{97CFC9D7-64D6-F744-A517-96445BF42B17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E5ACD199-859A-8441-913F-1734CAE92ADD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B19F7654-A055-E348-BBCC-C03B4BA7875E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riangle 171">
            <a:extLst>
              <a:ext uri="{FF2B5EF4-FFF2-40B4-BE49-F238E27FC236}">
                <a16:creationId xmlns:a16="http://schemas.microsoft.com/office/drawing/2014/main" id="{80CAC218-CB7F-8643-9E6A-DE00B71C70A1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BD48A3A0-A849-8D4D-B03A-A9A0BA28DFEA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Diamond 173">
            <a:extLst>
              <a:ext uri="{FF2B5EF4-FFF2-40B4-BE49-F238E27FC236}">
                <a16:creationId xmlns:a16="http://schemas.microsoft.com/office/drawing/2014/main" id="{1E17CFCE-60F9-5A4C-963C-4706F8698F4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06F32377-CA2E-3C43-B2DF-3F7E4643EE1B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5AC3195D-D400-9B4B-B111-446364215F7C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3EDFE8-816C-7443-BF4F-3FBDA84A2428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4FDA7F3C-7D97-AE45-8EF2-39861DAC61A9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amond 181">
            <a:extLst>
              <a:ext uri="{FF2B5EF4-FFF2-40B4-BE49-F238E27FC236}">
                <a16:creationId xmlns:a16="http://schemas.microsoft.com/office/drawing/2014/main" id="{10C56E39-1A79-8F4D-9AED-4C251B4CB1AA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Diamond 182">
            <a:extLst>
              <a:ext uri="{FF2B5EF4-FFF2-40B4-BE49-F238E27FC236}">
                <a16:creationId xmlns:a16="http://schemas.microsoft.com/office/drawing/2014/main" id="{C30C1CE1-2F06-184F-8C7B-7C9835D02EA2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0D47C638-B593-B947-B401-E704492EE6C8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CFE940A0-B862-5744-979D-1BC284CBC5C6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Diamond 187">
            <a:extLst>
              <a:ext uri="{FF2B5EF4-FFF2-40B4-BE49-F238E27FC236}">
                <a16:creationId xmlns:a16="http://schemas.microsoft.com/office/drawing/2014/main" id="{7EBE6A58-CC93-B445-A934-2DC56B0EEE8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Diamond 188">
            <a:extLst>
              <a:ext uri="{FF2B5EF4-FFF2-40B4-BE49-F238E27FC236}">
                <a16:creationId xmlns:a16="http://schemas.microsoft.com/office/drawing/2014/main" id="{B5845285-4C1E-1244-89F2-2460099A9BF1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397DC1-737F-7546-B2D2-F2B15FE64858}"/>
              </a:ext>
            </a:extLst>
          </p:cNvPr>
          <p:cNvCxnSpPr/>
          <p:nvPr/>
        </p:nvCxnSpPr>
        <p:spPr>
          <a:xfrm>
            <a:off x="228600" y="3647828"/>
            <a:ext cx="1857373" cy="1020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37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7FE55B1-A5EF-7D40-B14D-0BF37F6720E2}"/>
              </a:ext>
            </a:extLst>
          </p:cNvPr>
          <p:cNvCxnSpPr>
            <a:cxnSpLocks/>
          </p:cNvCxnSpPr>
          <p:nvPr/>
        </p:nvCxnSpPr>
        <p:spPr>
          <a:xfrm flipH="1">
            <a:off x="2215377" y="4390215"/>
            <a:ext cx="243269" cy="332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7CFD2F1-77EE-D641-8F69-FEC97820A88A}"/>
              </a:ext>
            </a:extLst>
          </p:cNvPr>
          <p:cNvCxnSpPr>
            <a:cxnSpLocks/>
          </p:cNvCxnSpPr>
          <p:nvPr/>
        </p:nvCxnSpPr>
        <p:spPr>
          <a:xfrm>
            <a:off x="1851987" y="4361581"/>
            <a:ext cx="293055" cy="3546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2F34853-9E70-1248-B944-23F59A5EB27C}"/>
              </a:ext>
            </a:extLst>
          </p:cNvPr>
          <p:cNvCxnSpPr>
            <a:cxnSpLocks/>
          </p:cNvCxnSpPr>
          <p:nvPr/>
        </p:nvCxnSpPr>
        <p:spPr>
          <a:xfrm flipV="1">
            <a:off x="1916873" y="4807895"/>
            <a:ext cx="200155" cy="1552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469CB0-EE4A-FD4C-AA7D-44BB4F9B9035}"/>
              </a:ext>
            </a:extLst>
          </p:cNvPr>
          <p:cNvCxnSpPr>
            <a:cxnSpLocks/>
          </p:cNvCxnSpPr>
          <p:nvPr/>
        </p:nvCxnSpPr>
        <p:spPr>
          <a:xfrm flipH="1" flipV="1">
            <a:off x="2252505" y="4824995"/>
            <a:ext cx="271950" cy="221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9F68458E-748C-414B-B2FE-7C2073D2D532}"/>
              </a:ext>
            </a:extLst>
          </p:cNvPr>
          <p:cNvSpPr/>
          <p:nvPr/>
        </p:nvSpPr>
        <p:spPr>
          <a:xfrm>
            <a:off x="2930121" y="4361581"/>
            <a:ext cx="183193" cy="365760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A3AAA74E-1D70-174F-94D6-44E5E6279EA8}"/>
              </a:ext>
            </a:extLst>
          </p:cNvPr>
          <p:cNvSpPr/>
          <p:nvPr/>
        </p:nvSpPr>
        <p:spPr>
          <a:xfrm rot="17565169">
            <a:off x="2840609" y="4786459"/>
            <a:ext cx="319858" cy="206123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A3F53-EA6A-274C-9D02-8DAC83A7BF4D}"/>
              </a:ext>
            </a:extLst>
          </p:cNvPr>
          <p:cNvSpPr txBox="1"/>
          <p:nvPr/>
        </p:nvSpPr>
        <p:spPr>
          <a:xfrm>
            <a:off x="3048733" y="410337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CBF0D3-650C-0F46-9961-CD7BF1537D25}"/>
              </a:ext>
            </a:extLst>
          </p:cNvPr>
          <p:cNvSpPr txBox="1"/>
          <p:nvPr/>
        </p:nvSpPr>
        <p:spPr>
          <a:xfrm>
            <a:off x="144998" y="4016145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 nodal volume</a:t>
            </a:r>
          </a:p>
        </p:txBody>
      </p:sp>
    </p:spTree>
    <p:extLst>
      <p:ext uri="{BB962C8B-B14F-4D97-AF65-F5344CB8AC3E}">
        <p14:creationId xmlns:p14="http://schemas.microsoft.com/office/powerpoint/2010/main" val="22003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  <a:p>
            <a:pPr>
              <a:buFont typeface="Arial" charset="0"/>
              <a:buChar char="•"/>
            </a:pPr>
            <a:r>
              <a:rPr lang="en-US" dirty="0"/>
              <a:t> One Significant Advantage: Monotonicity preserving on high-aspect ratio meshes…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478631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3628773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478631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161537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3636099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478631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23746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33400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2972094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238566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2979426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347863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04379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286946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</a:t>
            </a:r>
            <a:r>
              <a:rPr lang="en-US"/>
              <a:t>(Stanford)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</p:spTree>
    <p:extLst>
      <p:ext uri="{BB962C8B-B14F-4D97-AF65-F5344CB8AC3E}">
        <p14:creationId xmlns:p14="http://schemas.microsoft.com/office/powerpoint/2010/main" val="26287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91B0B-C516-CF49-8510-96B9EA644D46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 vs. 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Node-centered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Monolithic vs. 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Explicit vs. 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7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A5605-0D6D-FC49-B97D-62CCFE0FF6A2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</a:t>
            </a:r>
            <a:r>
              <a:rPr lang="en-US" u="sng" dirty="0"/>
              <a:t>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FEM</a:t>
            </a:r>
            <a:r>
              <a:rPr lang="en-US" i="1" dirty="0"/>
              <a:t> and </a:t>
            </a:r>
            <a:r>
              <a:rPr lang="en-US" u="sng" dirty="0"/>
              <a:t>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Node-centered</a:t>
            </a:r>
            <a:r>
              <a:rPr lang="en-US" dirty="0"/>
              <a:t>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Monolithic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</a:t>
            </a:r>
            <a:r>
              <a:rPr lang="en-US" u="sng" dirty="0"/>
              <a:t>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Explicit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A8D7A-B487-604A-B2E8-8763704D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5952"/>
            <a:ext cx="1656832" cy="14037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8D4D9-64CF-CA49-91CA-0B6271F61FA4}"/>
              </a:ext>
            </a:extLst>
          </p:cNvPr>
          <p:cNvCxnSpPr/>
          <p:nvPr/>
        </p:nvCxnSpPr>
        <p:spPr>
          <a:xfrm flipV="1">
            <a:off x="268089" y="2471057"/>
            <a:ext cx="0" cy="2634895"/>
          </a:xfrm>
          <a:prstGeom prst="straightConnector1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A8EC56-175A-ED42-8F46-B190C3867923}"/>
              </a:ext>
            </a:extLst>
          </p:cNvPr>
          <p:cNvCxnSpPr>
            <a:cxnSpLocks/>
          </p:cNvCxnSpPr>
          <p:nvPr/>
        </p:nvCxnSpPr>
        <p:spPr>
          <a:xfrm flipV="1">
            <a:off x="258863" y="2471057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B331D9-F199-9446-8196-7E76262A51E0}"/>
              </a:ext>
            </a:extLst>
          </p:cNvPr>
          <p:cNvCxnSpPr>
            <a:cxnSpLocks/>
          </p:cNvCxnSpPr>
          <p:nvPr/>
        </p:nvCxnSpPr>
        <p:spPr>
          <a:xfrm flipV="1">
            <a:off x="258863" y="314597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6D0807-C6D0-804E-A98D-BA68EC1F1344}"/>
              </a:ext>
            </a:extLst>
          </p:cNvPr>
          <p:cNvCxnSpPr>
            <a:cxnSpLocks/>
          </p:cNvCxnSpPr>
          <p:nvPr/>
        </p:nvCxnSpPr>
        <p:spPr>
          <a:xfrm flipV="1">
            <a:off x="258863" y="381000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7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26315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40" y="763598"/>
            <a:ext cx="2224798" cy="33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2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1CF68-3FA9-D149-AB42-429772294144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778205-4576-0447-AA78-2148C490C442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98BE57-F3A4-E645-AA5D-871F24504015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D735DD-B61D-C64E-B571-29DCE8375898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12598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8655C6-E1FF-1B4F-924B-6522D4F24090}"/>
              </a:ext>
            </a:extLst>
          </p:cNvPr>
          <p:cNvSpPr txBox="1"/>
          <p:nvPr/>
        </p:nvSpPr>
        <p:spPr>
          <a:xfrm>
            <a:off x="1403577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0F9071-9649-F643-9A16-E42EE9EC38E2}"/>
              </a:ext>
            </a:extLst>
          </p:cNvPr>
          <p:cNvSpPr txBox="1"/>
          <p:nvPr/>
        </p:nvSpPr>
        <p:spPr>
          <a:xfrm>
            <a:off x="2424559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1C5EB5-18D9-6A45-BDC5-7FE3AB18CBBC}"/>
              </a:ext>
            </a:extLst>
          </p:cNvPr>
          <p:cNvSpPr txBox="1"/>
          <p:nvPr/>
        </p:nvSpPr>
        <p:spPr>
          <a:xfrm>
            <a:off x="1392691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41B928-7B02-934F-AA38-3E6699B15C71}"/>
              </a:ext>
            </a:extLst>
          </p:cNvPr>
          <p:cNvSpPr txBox="1"/>
          <p:nvPr/>
        </p:nvSpPr>
        <p:spPr>
          <a:xfrm>
            <a:off x="2413673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196E46-279E-5744-8C76-4671A8AAFBA1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321E82-5D28-6B43-941D-0C06857FDFB8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F91CC6-DC2E-9143-9568-FD0AEC42DDA0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1B30EF-8C18-444C-A2B4-FC6D222BB525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249198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2970FE-3FC8-BB4B-B141-629466495E56}"/>
              </a:ext>
            </a:extLst>
          </p:cNvPr>
          <p:cNvGrpSpPr/>
          <p:nvPr/>
        </p:nvGrpSpPr>
        <p:grpSpPr>
          <a:xfrm>
            <a:off x="2465641" y="1055834"/>
            <a:ext cx="4736626" cy="5533919"/>
            <a:chOff x="2222222" y="1100353"/>
            <a:chExt cx="4736626" cy="553391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8C51A5-BFAD-B947-8A5C-0FEC8F998512}"/>
                </a:ext>
              </a:extLst>
            </p:cNvPr>
            <p:cNvSpPr/>
            <p:nvPr/>
          </p:nvSpPr>
          <p:spPr>
            <a:xfrm>
              <a:off x="2342909" y="1172924"/>
              <a:ext cx="2029217" cy="2041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9688AA-0493-C043-91CA-64B21D05AF29}"/>
                </a:ext>
              </a:extLst>
            </p:cNvPr>
            <p:cNvSpPr/>
            <p:nvPr/>
          </p:nvSpPr>
          <p:spPr>
            <a:xfrm>
              <a:off x="4585660" y="1172924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38F47F-7C38-354F-B7CA-3A1A81165068}"/>
                </a:ext>
              </a:extLst>
            </p:cNvPr>
            <p:cNvSpPr/>
            <p:nvPr/>
          </p:nvSpPr>
          <p:spPr>
            <a:xfrm>
              <a:off x="2328394" y="3475919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9E2343-134B-C94F-853E-1B705E361E37}"/>
                </a:ext>
              </a:extLst>
            </p:cNvPr>
            <p:cNvCxnSpPr>
              <a:cxnSpLocks/>
              <a:stCxn id="39" idx="0"/>
              <a:endCxn id="39" idx="2"/>
            </p:cNvCxnSpPr>
            <p:nvPr/>
          </p:nvCxnSpPr>
          <p:spPr>
            <a:xfrm>
              <a:off x="3357518" y="1172924"/>
              <a:ext cx="0" cy="204174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391337-7495-E042-BD2B-C7F7A6B72D2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5600267" y="1172924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DF9E6E-8033-7448-8E05-4EDFB422B9B0}"/>
                </a:ext>
              </a:extLst>
            </p:cNvPr>
            <p:cNvCxnSpPr>
              <a:cxnSpLocks/>
            </p:cNvCxnSpPr>
            <p:nvPr/>
          </p:nvCxnSpPr>
          <p:spPr>
            <a:xfrm>
              <a:off x="2340817" y="2176058"/>
              <a:ext cx="2025043" cy="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8AFFF3-8291-1B43-ABFB-6B1958853D16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>
              <a:off x="2328393" y="449679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6FFB82-903A-F945-81C4-8270002CD962}"/>
                </a:ext>
              </a:extLst>
            </p:cNvPr>
            <p:cNvSpPr/>
            <p:nvPr/>
          </p:nvSpPr>
          <p:spPr>
            <a:xfrm>
              <a:off x="2284849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8BC07B-E539-8443-99CD-F246CE369091}"/>
                </a:ext>
              </a:extLst>
            </p:cNvPr>
            <p:cNvSpPr/>
            <p:nvPr/>
          </p:nvSpPr>
          <p:spPr>
            <a:xfrm>
              <a:off x="4498574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D21F1C-6C96-BA49-A073-F4AE47EC9701}"/>
                </a:ext>
              </a:extLst>
            </p:cNvPr>
            <p:cNvSpPr/>
            <p:nvPr/>
          </p:nvSpPr>
          <p:spPr>
            <a:xfrm>
              <a:off x="6511187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A22906-0719-3D4B-A33F-3AE7E456D577}"/>
                </a:ext>
              </a:extLst>
            </p:cNvPr>
            <p:cNvSpPr/>
            <p:nvPr/>
          </p:nvSpPr>
          <p:spPr>
            <a:xfrm>
              <a:off x="6511187" y="31420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A5E1EB2-8FF2-504B-AC1B-CA62ADD0B344}"/>
                </a:ext>
              </a:extLst>
            </p:cNvPr>
            <p:cNvSpPr/>
            <p:nvPr/>
          </p:nvSpPr>
          <p:spPr>
            <a:xfrm>
              <a:off x="4500962" y="31493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C930B75-076F-094F-B683-872715CA360F}"/>
                </a:ext>
              </a:extLst>
            </p:cNvPr>
            <p:cNvSpPr/>
            <p:nvPr/>
          </p:nvSpPr>
          <p:spPr>
            <a:xfrm>
              <a:off x="4268738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A402CB9-77FB-8442-B386-3356C5EFF996}"/>
                </a:ext>
              </a:extLst>
            </p:cNvPr>
            <p:cNvSpPr/>
            <p:nvPr/>
          </p:nvSpPr>
          <p:spPr>
            <a:xfrm>
              <a:off x="2222222" y="34106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A7DC2FA-202B-F342-B443-8D2BCFF4E863}"/>
                </a:ext>
              </a:extLst>
            </p:cNvPr>
            <p:cNvSpPr/>
            <p:nvPr/>
          </p:nvSpPr>
          <p:spPr>
            <a:xfrm>
              <a:off x="2265764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3982970-E125-1F44-853C-A8A7629F3F3C}"/>
                </a:ext>
              </a:extLst>
            </p:cNvPr>
            <p:cNvSpPr txBox="1"/>
            <p:nvPr/>
          </p:nvSpPr>
          <p:spPr>
            <a:xfrm>
              <a:off x="5777838" y="5552732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552508-782F-4B4A-BBF9-0B9076CD0EBB}"/>
                </a:ext>
              </a:extLst>
            </p:cNvPr>
            <p:cNvSpPr txBox="1"/>
            <p:nvPr/>
          </p:nvSpPr>
          <p:spPr>
            <a:xfrm>
              <a:off x="2397684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47F6A8-0990-E14C-A1CF-E4DB1C4B4740}"/>
                </a:ext>
              </a:extLst>
            </p:cNvPr>
            <p:cNvSpPr txBox="1"/>
            <p:nvPr/>
          </p:nvSpPr>
          <p:spPr>
            <a:xfrm>
              <a:off x="4539337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E44547-6CC4-594C-8EE0-B4AA6C9E5528}"/>
                </a:ext>
              </a:extLst>
            </p:cNvPr>
            <p:cNvSpPr txBox="1"/>
            <p:nvPr/>
          </p:nvSpPr>
          <p:spPr>
            <a:xfrm>
              <a:off x="6570078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C65FE4-E742-3145-BACD-4C1DF2FEF9AD}"/>
                </a:ext>
              </a:extLst>
            </p:cNvPr>
            <p:cNvSpPr txBox="1"/>
            <p:nvPr/>
          </p:nvSpPr>
          <p:spPr>
            <a:xfrm>
              <a:off x="2397684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CF1814-7109-3840-BCD7-DB9C7A49CA34}"/>
                </a:ext>
              </a:extLst>
            </p:cNvPr>
            <p:cNvSpPr txBox="1"/>
            <p:nvPr/>
          </p:nvSpPr>
          <p:spPr>
            <a:xfrm>
              <a:off x="4626421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C4AB60E-101D-8745-8110-64F461FFC6ED}"/>
                </a:ext>
              </a:extLst>
            </p:cNvPr>
            <p:cNvSpPr txBox="1"/>
            <p:nvPr/>
          </p:nvSpPr>
          <p:spPr>
            <a:xfrm>
              <a:off x="6657162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EF1C57-8FC6-E947-BC31-9666E75D2485}"/>
                </a:ext>
              </a:extLst>
            </p:cNvPr>
            <p:cNvSpPr txBox="1"/>
            <p:nvPr/>
          </p:nvSpPr>
          <p:spPr>
            <a:xfrm>
              <a:off x="2441226" y="54834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D8A4A4-1C78-0442-A594-370FDFDEA745}"/>
                </a:ext>
              </a:extLst>
            </p:cNvPr>
            <p:cNvSpPr txBox="1"/>
            <p:nvPr/>
          </p:nvSpPr>
          <p:spPr>
            <a:xfrm>
              <a:off x="4539337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A04BA1-509E-1147-A482-BF3961316E13}"/>
                </a:ext>
              </a:extLst>
            </p:cNvPr>
            <p:cNvSpPr txBox="1"/>
            <p:nvPr/>
          </p:nvSpPr>
          <p:spPr>
            <a:xfrm>
              <a:off x="6570078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753A8-8674-4847-B6FD-A238B6EFF5C9}"/>
                </a:ext>
              </a:extLst>
            </p:cNvPr>
            <p:cNvSpPr txBox="1"/>
            <p:nvPr/>
          </p:nvSpPr>
          <p:spPr>
            <a:xfrm>
              <a:off x="2939443" y="21892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3702AD-FA5E-AC45-BEF7-4CFED01DF1EC}"/>
                </a:ext>
              </a:extLst>
            </p:cNvPr>
            <p:cNvSpPr txBox="1"/>
            <p:nvPr/>
          </p:nvSpPr>
          <p:spPr>
            <a:xfrm>
              <a:off x="4978697" y="216746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9ABDCA-B93E-504B-90E3-0E7721CC9985}"/>
                </a:ext>
              </a:extLst>
            </p:cNvPr>
            <p:cNvSpPr txBox="1"/>
            <p:nvPr/>
          </p:nvSpPr>
          <p:spPr>
            <a:xfrm>
              <a:off x="2991342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F3FEF5-7F5F-D44F-836D-1EAD6715F58F}"/>
                </a:ext>
              </a:extLst>
            </p:cNvPr>
            <p:cNvSpPr txBox="1"/>
            <p:nvPr/>
          </p:nvSpPr>
          <p:spPr>
            <a:xfrm>
              <a:off x="4953938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D9641C-BF3B-4346-A974-49CA320CA932}"/>
                </a:ext>
              </a:extLst>
            </p:cNvPr>
            <p:cNvSpPr/>
            <p:nvPr/>
          </p:nvSpPr>
          <p:spPr>
            <a:xfrm>
              <a:off x="4520349" y="3512207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A623590-A535-6047-A707-52A58489DBE5}"/>
                </a:ext>
              </a:extLst>
            </p:cNvPr>
            <p:cNvSpPr/>
            <p:nvPr/>
          </p:nvSpPr>
          <p:spPr>
            <a:xfrm>
              <a:off x="6518447" y="343963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FCD136A-E144-C74A-85AB-B1D4C4DF1C1A}"/>
                </a:ext>
              </a:extLst>
            </p:cNvPr>
            <p:cNvSpPr/>
            <p:nvPr/>
          </p:nvSpPr>
          <p:spPr>
            <a:xfrm>
              <a:off x="6445877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96D043-D03D-C445-9042-4D33AA069DA0}"/>
                </a:ext>
              </a:extLst>
            </p:cNvPr>
            <p:cNvSpPr/>
            <p:nvPr/>
          </p:nvSpPr>
          <p:spPr>
            <a:xfrm>
              <a:off x="4508222" y="34468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51B5AC-707B-0B40-869E-3B7BFCBBDD99}"/>
                </a:ext>
              </a:extLst>
            </p:cNvPr>
            <p:cNvSpPr/>
            <p:nvPr/>
          </p:nvSpPr>
          <p:spPr>
            <a:xfrm>
              <a:off x="4435652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E2E564-D875-AF4B-A1FF-98B53E4FD5D1}"/>
                </a:ext>
              </a:extLst>
            </p:cNvPr>
            <p:cNvCxnSpPr>
              <a:cxnSpLocks/>
            </p:cNvCxnSpPr>
            <p:nvPr/>
          </p:nvCxnSpPr>
          <p:spPr>
            <a:xfrm>
              <a:off x="4542153" y="4515392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8973A-9A4B-7A44-9EDB-464702101E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0209" y="216746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4F7AFA-6B0A-C345-B18B-A54C17D38A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3983" y="3510877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7251C3E-5BDA-DA44-9C96-B63ED1A80A85}"/>
                </a:ext>
              </a:extLst>
            </p:cNvPr>
            <p:cNvCxnSpPr>
              <a:cxnSpLocks/>
            </p:cNvCxnSpPr>
            <p:nvPr/>
          </p:nvCxnSpPr>
          <p:spPr>
            <a:xfrm>
              <a:off x="3394095" y="3490730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6199353-7840-7B44-8BE5-AE022208CDD2}"/>
                </a:ext>
              </a:extLst>
            </p:cNvPr>
            <p:cNvSpPr/>
            <p:nvPr/>
          </p:nvSpPr>
          <p:spPr>
            <a:xfrm>
              <a:off x="4280864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132081-1BCA-6144-A77C-CCA76D2D7612}"/>
                </a:ext>
              </a:extLst>
            </p:cNvPr>
            <p:cNvSpPr/>
            <p:nvPr/>
          </p:nvSpPr>
          <p:spPr>
            <a:xfrm>
              <a:off x="4283252" y="3149355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B0C802-1310-8B4F-80F6-FED360D85BF8}"/>
                </a:ext>
              </a:extLst>
            </p:cNvPr>
            <p:cNvSpPr/>
            <p:nvPr/>
          </p:nvSpPr>
          <p:spPr>
            <a:xfrm rot="16423075">
              <a:off x="2270131" y="314160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958BAED-F7D1-EA41-BD25-510A53BC88F2}"/>
                </a:ext>
              </a:extLst>
            </p:cNvPr>
            <p:cNvSpPr txBox="1"/>
            <p:nvPr/>
          </p:nvSpPr>
          <p:spPr>
            <a:xfrm>
              <a:off x="3572886" y="6234162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P1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P0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E2A9A8C-1D61-B544-A155-A4CD1DC2DAA6}"/>
                </a:ext>
              </a:extLst>
            </p:cNvPr>
            <p:cNvSpPr/>
            <p:nvPr/>
          </p:nvSpPr>
          <p:spPr>
            <a:xfrm>
              <a:off x="4268737" y="3439641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379981B5-3D3B-8042-8743-6A527977964E}"/>
              </a:ext>
            </a:extLst>
          </p:cNvPr>
          <p:cNvSpPr txBox="1"/>
          <p:nvPr/>
        </p:nvSpPr>
        <p:spPr>
          <a:xfrm>
            <a:off x="1968774" y="105413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</p:spTree>
    <p:extLst>
      <p:ext uri="{BB962C8B-B14F-4D97-AF65-F5344CB8AC3E}">
        <p14:creationId xmlns:p14="http://schemas.microsoft.com/office/powerpoint/2010/main" val="25209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64BA29-29B9-AB4B-9904-4CEAFC2C4711}"/>
              </a:ext>
            </a:extLst>
          </p:cNvPr>
          <p:cNvGrpSpPr/>
          <p:nvPr/>
        </p:nvGrpSpPr>
        <p:grpSpPr>
          <a:xfrm>
            <a:off x="1968774" y="1050300"/>
            <a:ext cx="5206453" cy="5497631"/>
            <a:chOff x="5649484" y="1092405"/>
            <a:chExt cx="5206453" cy="549763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4448E2D-EDC2-BB43-B105-5772A81F17FF}"/>
                </a:ext>
              </a:extLst>
            </p:cNvPr>
            <p:cNvSpPr/>
            <p:nvPr/>
          </p:nvSpPr>
          <p:spPr>
            <a:xfrm>
              <a:off x="6269026" y="1164976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0A3E85E-8717-6D40-BA85-A9F9F92F36FD}"/>
                </a:ext>
              </a:extLst>
            </p:cNvPr>
            <p:cNvSpPr/>
            <p:nvPr/>
          </p:nvSpPr>
          <p:spPr>
            <a:xfrm>
              <a:off x="8497263" y="1164976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52901E3-804C-E247-BA4E-A5EFD54EAF30}"/>
                </a:ext>
              </a:extLst>
            </p:cNvPr>
            <p:cNvSpPr/>
            <p:nvPr/>
          </p:nvSpPr>
          <p:spPr>
            <a:xfrm>
              <a:off x="6254511" y="3467971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E6849E0-662C-4F48-95DC-A9E0C2697631}"/>
                </a:ext>
              </a:extLst>
            </p:cNvPr>
            <p:cNvCxnSpPr>
              <a:cxnSpLocks/>
              <a:stCxn id="83" idx="0"/>
              <a:endCxn id="83" idx="2"/>
            </p:cNvCxnSpPr>
            <p:nvPr/>
          </p:nvCxnSpPr>
          <p:spPr>
            <a:xfrm>
              <a:off x="7283635" y="1164976"/>
              <a:ext cx="0" cy="2041743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86CA1AE-B371-8C42-B195-1A5FA3F7A227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9511870" y="1164976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74169FF-8852-B546-B677-FF740053DCEB}"/>
                </a:ext>
              </a:extLst>
            </p:cNvPr>
            <p:cNvCxnSpPr>
              <a:cxnSpLocks/>
            </p:cNvCxnSpPr>
            <p:nvPr/>
          </p:nvCxnSpPr>
          <p:spPr>
            <a:xfrm>
              <a:off x="6266934" y="2168110"/>
              <a:ext cx="2025043" cy="1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92E690-DF62-414A-A77A-020A0E9CE29D}"/>
                </a:ext>
              </a:extLst>
            </p:cNvPr>
            <p:cNvCxnSpPr>
              <a:cxnSpLocks/>
              <a:endCxn id="85" idx="3"/>
            </p:cNvCxnSpPr>
            <p:nvPr/>
          </p:nvCxnSpPr>
          <p:spPr>
            <a:xfrm>
              <a:off x="6254510" y="448884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F3B170B-40F4-1549-AA8C-6018D628E0DA}"/>
                </a:ext>
              </a:extLst>
            </p:cNvPr>
            <p:cNvSpPr/>
            <p:nvPr/>
          </p:nvSpPr>
          <p:spPr>
            <a:xfrm>
              <a:off x="6210966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7394453-87CB-524C-B172-548B73411216}"/>
                </a:ext>
              </a:extLst>
            </p:cNvPr>
            <p:cNvSpPr/>
            <p:nvPr/>
          </p:nvSpPr>
          <p:spPr>
            <a:xfrm>
              <a:off x="8410177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4876B17-EEE1-1045-8BB5-226D48FF6BAF}"/>
                </a:ext>
              </a:extLst>
            </p:cNvPr>
            <p:cNvSpPr/>
            <p:nvPr/>
          </p:nvSpPr>
          <p:spPr>
            <a:xfrm>
              <a:off x="10422790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C895F4-F6DE-1E4A-9723-A47A23655AF8}"/>
                </a:ext>
              </a:extLst>
            </p:cNvPr>
            <p:cNvSpPr/>
            <p:nvPr/>
          </p:nvSpPr>
          <p:spPr>
            <a:xfrm>
              <a:off x="10422790" y="31341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377A408-6F7B-8140-828E-F776AF49174D}"/>
                </a:ext>
              </a:extLst>
            </p:cNvPr>
            <p:cNvSpPr/>
            <p:nvPr/>
          </p:nvSpPr>
          <p:spPr>
            <a:xfrm>
              <a:off x="8412565" y="314140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7F3224-FABF-7147-943C-F7A6BD0872EA}"/>
                </a:ext>
              </a:extLst>
            </p:cNvPr>
            <p:cNvSpPr/>
            <p:nvPr/>
          </p:nvSpPr>
          <p:spPr>
            <a:xfrm>
              <a:off x="8194855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5677BBA-D826-8441-87B9-4A32E05510E0}"/>
                </a:ext>
              </a:extLst>
            </p:cNvPr>
            <p:cNvSpPr/>
            <p:nvPr/>
          </p:nvSpPr>
          <p:spPr>
            <a:xfrm>
              <a:off x="6148339" y="3402659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D096C4F-DC86-5940-8A62-0B0B68CEC43C}"/>
                </a:ext>
              </a:extLst>
            </p:cNvPr>
            <p:cNvSpPr/>
            <p:nvPr/>
          </p:nvSpPr>
          <p:spPr>
            <a:xfrm>
              <a:off x="6191881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5CDD4E5-7714-9F40-8D44-9B9C3FC53707}"/>
                </a:ext>
              </a:extLst>
            </p:cNvPr>
            <p:cNvSpPr txBox="1"/>
            <p:nvPr/>
          </p:nvSpPr>
          <p:spPr>
            <a:xfrm>
              <a:off x="5649484" y="1096239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8CF3DA-F1F9-6545-843B-BDF104DE8C23}"/>
                </a:ext>
              </a:extLst>
            </p:cNvPr>
            <p:cNvSpPr txBox="1"/>
            <p:nvPr/>
          </p:nvSpPr>
          <p:spPr>
            <a:xfrm>
              <a:off x="9703955" y="5544784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6F48C1-13D4-914D-BB34-7BD58420F444}"/>
                </a:ext>
              </a:extLst>
            </p:cNvPr>
            <p:cNvSpPr txBox="1"/>
            <p:nvPr/>
          </p:nvSpPr>
          <p:spPr>
            <a:xfrm>
              <a:off x="632380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C9C04D-C643-2E40-A3F8-1E7DEB463943}"/>
                </a:ext>
              </a:extLst>
            </p:cNvPr>
            <p:cNvSpPr txBox="1"/>
            <p:nvPr/>
          </p:nvSpPr>
          <p:spPr>
            <a:xfrm>
              <a:off x="8450940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91BEB36-490F-CA48-B45E-0B067BE49799}"/>
                </a:ext>
              </a:extLst>
            </p:cNvPr>
            <p:cNvSpPr txBox="1"/>
            <p:nvPr/>
          </p:nvSpPr>
          <p:spPr>
            <a:xfrm>
              <a:off x="1048168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98371B2-302C-5147-8D6B-E74D2E543577}"/>
                </a:ext>
              </a:extLst>
            </p:cNvPr>
            <p:cNvSpPr txBox="1"/>
            <p:nvPr/>
          </p:nvSpPr>
          <p:spPr>
            <a:xfrm>
              <a:off x="632380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875067-8FF6-1C47-AC35-4E66A2BE699F}"/>
                </a:ext>
              </a:extLst>
            </p:cNvPr>
            <p:cNvSpPr txBox="1"/>
            <p:nvPr/>
          </p:nvSpPr>
          <p:spPr>
            <a:xfrm>
              <a:off x="8523510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A7A6792-27D5-EB4D-B7F5-AA49B6B0411C}"/>
                </a:ext>
              </a:extLst>
            </p:cNvPr>
            <p:cNvSpPr txBox="1"/>
            <p:nvPr/>
          </p:nvSpPr>
          <p:spPr>
            <a:xfrm>
              <a:off x="1055425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3960AB3-1FDB-9E44-83A8-C4FFAC38514F}"/>
                </a:ext>
              </a:extLst>
            </p:cNvPr>
            <p:cNvSpPr txBox="1"/>
            <p:nvPr/>
          </p:nvSpPr>
          <p:spPr>
            <a:xfrm>
              <a:off x="6367343" y="54755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848C39D-EBEC-6642-8B4D-EFE8FE764D22}"/>
                </a:ext>
              </a:extLst>
            </p:cNvPr>
            <p:cNvSpPr txBox="1"/>
            <p:nvPr/>
          </p:nvSpPr>
          <p:spPr>
            <a:xfrm>
              <a:off x="8465454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4542790-4D88-6644-A00A-620C1D5B9B42}"/>
                </a:ext>
              </a:extLst>
            </p:cNvPr>
            <p:cNvSpPr txBox="1"/>
            <p:nvPr/>
          </p:nvSpPr>
          <p:spPr>
            <a:xfrm>
              <a:off x="10496195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2550DD5-9AA6-DC4C-8C8D-D290C87238E2}"/>
                </a:ext>
              </a:extLst>
            </p:cNvPr>
            <p:cNvSpPr txBox="1"/>
            <p:nvPr/>
          </p:nvSpPr>
          <p:spPr>
            <a:xfrm>
              <a:off x="6865560" y="21812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F62CCB3-E30A-F548-BA4B-7B9A0A3AEB45}"/>
                </a:ext>
              </a:extLst>
            </p:cNvPr>
            <p:cNvSpPr txBox="1"/>
            <p:nvPr/>
          </p:nvSpPr>
          <p:spPr>
            <a:xfrm>
              <a:off x="8890300" y="2159513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91A1523-86C5-964B-A022-41B352E9CA09}"/>
                </a:ext>
              </a:extLst>
            </p:cNvPr>
            <p:cNvSpPr txBox="1"/>
            <p:nvPr/>
          </p:nvSpPr>
          <p:spPr>
            <a:xfrm>
              <a:off x="6917459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027A14F-FA83-F54F-8206-399D0F7C3BB2}"/>
                </a:ext>
              </a:extLst>
            </p:cNvPr>
            <p:cNvSpPr txBox="1"/>
            <p:nvPr/>
          </p:nvSpPr>
          <p:spPr>
            <a:xfrm>
              <a:off x="8880055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721416E-8A02-7D48-B2FD-C2F56B4DDA80}"/>
                </a:ext>
              </a:extLst>
            </p:cNvPr>
            <p:cNvSpPr/>
            <p:nvPr/>
          </p:nvSpPr>
          <p:spPr>
            <a:xfrm>
              <a:off x="8446466" y="3504259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8A5BCC2-D6CC-1E49-B605-F1E3F074692B}"/>
                </a:ext>
              </a:extLst>
            </p:cNvPr>
            <p:cNvSpPr/>
            <p:nvPr/>
          </p:nvSpPr>
          <p:spPr>
            <a:xfrm>
              <a:off x="10371994" y="343168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4F4C97F-6C35-044C-868C-1CE5AADDA5BD}"/>
                </a:ext>
              </a:extLst>
            </p:cNvPr>
            <p:cNvSpPr/>
            <p:nvPr/>
          </p:nvSpPr>
          <p:spPr>
            <a:xfrm>
              <a:off x="10371994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89B859C-FDAE-2A4E-BC63-9C4460168C5C}"/>
                </a:ext>
              </a:extLst>
            </p:cNvPr>
            <p:cNvSpPr/>
            <p:nvPr/>
          </p:nvSpPr>
          <p:spPr>
            <a:xfrm>
              <a:off x="8361769" y="34389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E7638FD-BF4F-7B46-9B50-1C9E695887F9}"/>
                </a:ext>
              </a:extLst>
            </p:cNvPr>
            <p:cNvSpPr/>
            <p:nvPr/>
          </p:nvSpPr>
          <p:spPr>
            <a:xfrm>
              <a:off x="8361769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8EFFBA-1A1F-3543-8CE9-0C6408C6E08E}"/>
                </a:ext>
              </a:extLst>
            </p:cNvPr>
            <p:cNvCxnSpPr>
              <a:cxnSpLocks/>
            </p:cNvCxnSpPr>
            <p:nvPr/>
          </p:nvCxnSpPr>
          <p:spPr>
            <a:xfrm>
              <a:off x="8468270" y="4507444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77D398D-CE8D-6743-AE9F-5268FBF94E94}"/>
                </a:ext>
              </a:extLst>
            </p:cNvPr>
            <p:cNvCxnSpPr>
              <a:cxnSpLocks/>
            </p:cNvCxnSpPr>
            <p:nvPr/>
          </p:nvCxnSpPr>
          <p:spPr>
            <a:xfrm>
              <a:off x="8511812" y="215951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CEE7D8A-484A-734B-BC67-89D9CA33F90F}"/>
                </a:ext>
              </a:extLst>
            </p:cNvPr>
            <p:cNvCxnSpPr>
              <a:cxnSpLocks/>
            </p:cNvCxnSpPr>
            <p:nvPr/>
          </p:nvCxnSpPr>
          <p:spPr>
            <a:xfrm>
              <a:off x="9490100" y="3502929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4F7E75-8F77-EE49-94AA-1E5E049277EA}"/>
                </a:ext>
              </a:extLst>
            </p:cNvPr>
            <p:cNvCxnSpPr>
              <a:cxnSpLocks/>
            </p:cNvCxnSpPr>
            <p:nvPr/>
          </p:nvCxnSpPr>
          <p:spPr>
            <a:xfrm>
              <a:off x="7320212" y="3482782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8239A38-812E-0344-B679-D089DEE45D0D}"/>
                </a:ext>
              </a:extLst>
            </p:cNvPr>
            <p:cNvSpPr/>
            <p:nvPr/>
          </p:nvSpPr>
          <p:spPr>
            <a:xfrm>
              <a:off x="8206981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2287F04-780F-774B-B39E-16965E0D2325}"/>
                </a:ext>
              </a:extLst>
            </p:cNvPr>
            <p:cNvSpPr/>
            <p:nvPr/>
          </p:nvSpPr>
          <p:spPr>
            <a:xfrm>
              <a:off x="8209369" y="31414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119A770-2E26-5B45-9B20-ABEFB16EBF25}"/>
                </a:ext>
              </a:extLst>
            </p:cNvPr>
            <p:cNvSpPr/>
            <p:nvPr/>
          </p:nvSpPr>
          <p:spPr>
            <a:xfrm rot="16423075">
              <a:off x="6196248" y="31336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0C2F9E-3391-1842-99D5-9450271CE157}"/>
                </a:ext>
              </a:extLst>
            </p:cNvPr>
            <p:cNvSpPr txBox="1"/>
            <p:nvPr/>
          </p:nvSpPr>
          <p:spPr>
            <a:xfrm>
              <a:off x="7508651" y="6189926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P0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P1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29AD399-5FCA-9240-AA32-20FA8362A3F3}"/>
                </a:ext>
              </a:extLst>
            </p:cNvPr>
            <p:cNvSpPr/>
            <p:nvPr/>
          </p:nvSpPr>
          <p:spPr>
            <a:xfrm>
              <a:off x="8173078" y="342443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Less accurate/stable on generalized unstructured mesh topologies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Better diffusion operator on high-aspect ratio meshes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Simple, single topology </a:t>
            </a:r>
            <a:r>
              <a:rPr lang="en-US"/>
              <a:t>(virtual-, or full-edge)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 for time/source/advection and diffusion provided for EBVC, CVFEM, and FEM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Recall that </a:t>
            </a:r>
            <a:r>
              <a:rPr lang="en-US" dirty="0" err="1"/>
              <a:t>Nalu</a:t>
            </a:r>
            <a:r>
              <a:rPr lang="en-US" dirty="0"/>
              <a:t> iterates over locally-owned mesh objects as apposed to </a:t>
            </a:r>
            <a:r>
              <a:rPr lang="en-US" dirty="0" err="1"/>
              <a:t>local+ghosted</a:t>
            </a:r>
            <a:endParaRPr lang="en-US" dirty="0"/>
          </a:p>
          <a:p>
            <a:pPr lvl="1">
              <a:buFont typeface="Wingdings" charset="2"/>
              <a:buChar char="§"/>
            </a:pPr>
            <a:r>
              <a:rPr lang="en-US" dirty="0"/>
              <a:t>This is a choice; however, the STK infrastructure allows for both approaches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Test yourself on a dual nodal volume assembly?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EBVC</a:t>
            </a:r>
          </a:p>
        </p:txBody>
      </p:sp>
    </p:spTree>
    <p:extLst>
      <p:ext uri="{BB962C8B-B14F-4D97-AF65-F5344CB8AC3E}">
        <p14:creationId xmlns:p14="http://schemas.microsoft.com/office/powerpoint/2010/main" val="22664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Time/</a:t>
            </a:r>
            <a:r>
              <a:rPr lang="en-US" dirty="0" err="1"/>
              <a:t>Src</a:t>
            </a:r>
            <a:r>
              <a:rPr lang="en-US" dirty="0"/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Here, w is the weight function, or an arbitrary function that is differentiable - at least once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Any ideas why? What are the properties of the above PDE?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example, let density, velocity, and diffusive flux coefficient be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equation, with a prescribed velocity, can be used to model trace species contaminant transport, smoke,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above equation is termed a weighted-residual statement of the original PDE</a:t>
            </a:r>
          </a:p>
          <a:p>
            <a:pPr>
              <a:buFont typeface="Arial" charset="0"/>
              <a:buChar char="•"/>
            </a:pPr>
            <a:r>
              <a:rPr lang="en-US" dirty="0"/>
              <a:t> Thus far, it is exact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715AA-D3D2-E943-A639-B442DAD1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70" y="1871946"/>
            <a:ext cx="4356100" cy="10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87" y="3107605"/>
            <a:ext cx="614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9915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Transport; Heaviside Test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Recall, the CVFEM and EBVC test function meets our requirement in that it is differentiable once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This definition also allows us to view such methods as Petrov-</a:t>
            </a:r>
            <a:r>
              <a:rPr lang="en-US" dirty="0" err="1">
                <a:latin typeface="+mj-lt"/>
              </a:rPr>
              <a:t>Galerkin</a:t>
            </a:r>
            <a:r>
              <a:rPr lang="en-US" dirty="0">
                <a:latin typeface="+mj-lt"/>
              </a:rPr>
              <a:t> schemes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1916744"/>
            <a:ext cx="61468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2759F3-8C7E-DA4C-BF9A-44191D96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0" b="10309"/>
          <a:stretch/>
        </p:blipFill>
        <p:spPr>
          <a:xfrm>
            <a:off x="1428787" y="3541216"/>
            <a:ext cx="5918200" cy="869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7C8E2C-2B5F-6945-9F22-523027FF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28" y="4645953"/>
            <a:ext cx="3517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5DE21B-9766-6F4A-B8F2-B0E53D95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13" y="2958721"/>
            <a:ext cx="7239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158858"/>
              </p:ext>
            </p:extLst>
          </p:nvPr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501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934707"/>
              </p:ext>
            </p:extLst>
          </p:nvPr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</a:t>
            </a:r>
          </a:p>
        </p:txBody>
      </p:sp>
    </p:spTree>
    <p:extLst>
      <p:ext uri="{BB962C8B-B14F-4D97-AF65-F5344CB8AC3E}">
        <p14:creationId xmlns:p14="http://schemas.microsoft.com/office/powerpoint/2010/main" val="249359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fraction; shown below in “residual form”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EC2F7D0C-65F3-3C4F-A879-DBE10EBEF4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16" name="Object 3">
                        <a:extLst>
                          <a:ext uri="{FF2B5EF4-FFF2-40B4-BE49-F238E27FC236}">
                            <a16:creationId xmlns:a16="http://schemas.microsoft.com/office/drawing/2014/main" id="{E06B36E4-82D5-144E-8909-5F8E0DA128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70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 ~ </a:t>
            </a:r>
            <a:r>
              <a:rPr lang="en-US" dirty="0" err="1"/>
              <a:t>M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017CC0-FB00-8449-BBA4-94DF1CAEC65D}"/>
              </a:ext>
            </a:extLst>
          </p:cNvPr>
          <p:cNvGrpSpPr/>
          <p:nvPr/>
        </p:nvGrpSpPr>
        <p:grpSpPr>
          <a:xfrm>
            <a:off x="2992255" y="2566018"/>
            <a:ext cx="2571532" cy="584775"/>
            <a:chOff x="3003146" y="2598676"/>
            <a:chExt cx="2571532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E369D4-E85D-3243-8537-913D99915657}"/>
                </a:ext>
              </a:extLst>
            </p:cNvPr>
            <p:cNvSpPr txBox="1"/>
            <p:nvPr/>
          </p:nvSpPr>
          <p:spPr>
            <a:xfrm>
              <a:off x="3003146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58147F-B51E-A742-85E6-4F85D2F1AA35}"/>
                </a:ext>
              </a:extLst>
            </p:cNvPr>
            <p:cNvSpPr txBox="1"/>
            <p:nvPr/>
          </p:nvSpPr>
          <p:spPr>
            <a:xfrm>
              <a:off x="3722358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4BF84D-936F-374F-8D3A-842965D567B3}"/>
                </a:ext>
              </a:extLst>
            </p:cNvPr>
            <p:cNvSpPr txBox="1"/>
            <p:nvPr/>
          </p:nvSpPr>
          <p:spPr>
            <a:xfrm>
              <a:off x="4441570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F6E87-9ABB-4C48-B6F8-DDEE51D343FF}"/>
                </a:ext>
              </a:extLst>
            </p:cNvPr>
            <p:cNvSpPr txBox="1"/>
            <p:nvPr/>
          </p:nvSpPr>
          <p:spPr>
            <a:xfrm>
              <a:off x="5160782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D846E-0978-4A4E-B37B-9B4F5ED8EBED}"/>
              </a:ext>
            </a:extLst>
          </p:cNvPr>
          <p:cNvGrpSpPr/>
          <p:nvPr/>
        </p:nvGrpSpPr>
        <p:grpSpPr>
          <a:xfrm>
            <a:off x="2992255" y="3110300"/>
            <a:ext cx="2571532" cy="584775"/>
            <a:chOff x="2992259" y="3142958"/>
            <a:chExt cx="2571532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5215DE-CCC1-7E4D-862F-FECC96978F07}"/>
                </a:ext>
              </a:extLst>
            </p:cNvPr>
            <p:cNvSpPr txBox="1"/>
            <p:nvPr/>
          </p:nvSpPr>
          <p:spPr>
            <a:xfrm>
              <a:off x="2992259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96FA38-1320-2A4E-BDB5-D9B83E3F51B5}"/>
                </a:ext>
              </a:extLst>
            </p:cNvPr>
            <p:cNvSpPr txBox="1"/>
            <p:nvPr/>
          </p:nvSpPr>
          <p:spPr>
            <a:xfrm>
              <a:off x="3711471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C0449A-3704-A742-921C-5A1DA7573ED1}"/>
                </a:ext>
              </a:extLst>
            </p:cNvPr>
            <p:cNvSpPr txBox="1"/>
            <p:nvPr/>
          </p:nvSpPr>
          <p:spPr>
            <a:xfrm>
              <a:off x="4430683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1F3F14-9258-E346-ADCD-7CA544E8BD91}"/>
                </a:ext>
              </a:extLst>
            </p:cNvPr>
            <p:cNvSpPr txBox="1"/>
            <p:nvPr/>
          </p:nvSpPr>
          <p:spPr>
            <a:xfrm>
              <a:off x="5149895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FA8490-08E2-2A41-AF15-CD9510245E7D}"/>
              </a:ext>
            </a:extLst>
          </p:cNvPr>
          <p:cNvGrpSpPr/>
          <p:nvPr/>
        </p:nvGrpSpPr>
        <p:grpSpPr>
          <a:xfrm>
            <a:off x="2992255" y="3687246"/>
            <a:ext cx="2571532" cy="584775"/>
            <a:chOff x="2992255" y="3719904"/>
            <a:chExt cx="2571532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AF14BA-251B-0644-8582-68308AA403A5}"/>
                </a:ext>
              </a:extLst>
            </p:cNvPr>
            <p:cNvSpPr txBox="1"/>
            <p:nvPr/>
          </p:nvSpPr>
          <p:spPr>
            <a:xfrm>
              <a:off x="2992255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52042F-4E04-484E-BB2A-E241EB8174F9}"/>
                </a:ext>
              </a:extLst>
            </p:cNvPr>
            <p:cNvSpPr txBox="1"/>
            <p:nvPr/>
          </p:nvSpPr>
          <p:spPr>
            <a:xfrm>
              <a:off x="3711467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135D5B-5E8E-EC4E-A4B5-64E2B6F5BDA7}"/>
                </a:ext>
              </a:extLst>
            </p:cNvPr>
            <p:cNvSpPr txBox="1"/>
            <p:nvPr/>
          </p:nvSpPr>
          <p:spPr>
            <a:xfrm>
              <a:off x="4430679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52DF8A-8FC9-4043-BD91-7CF04A280FDD}"/>
                </a:ext>
              </a:extLst>
            </p:cNvPr>
            <p:cNvSpPr txBox="1"/>
            <p:nvPr/>
          </p:nvSpPr>
          <p:spPr>
            <a:xfrm>
              <a:off x="5149891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38A2E0-5C3D-D343-99D2-E52B26796011}"/>
              </a:ext>
            </a:extLst>
          </p:cNvPr>
          <p:cNvGrpSpPr/>
          <p:nvPr/>
        </p:nvGrpSpPr>
        <p:grpSpPr>
          <a:xfrm>
            <a:off x="2992255" y="4231532"/>
            <a:ext cx="1852320" cy="584775"/>
            <a:chOff x="3014027" y="4264190"/>
            <a:chExt cx="1852320" cy="584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5B3F50-0967-1346-92EF-B8AEEA8DB0DA}"/>
                </a:ext>
              </a:extLst>
            </p:cNvPr>
            <p:cNvSpPr txBox="1"/>
            <p:nvPr/>
          </p:nvSpPr>
          <p:spPr>
            <a:xfrm>
              <a:off x="3014027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AE3E4E-00B7-1140-AF2E-CE3E65286CD3}"/>
                </a:ext>
              </a:extLst>
            </p:cNvPr>
            <p:cNvSpPr txBox="1"/>
            <p:nvPr/>
          </p:nvSpPr>
          <p:spPr>
            <a:xfrm>
              <a:off x="3733239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5438E4-34B3-2145-BE81-A30AFEEB8DE6}"/>
                </a:ext>
              </a:extLst>
            </p:cNvPr>
            <p:cNvSpPr txBox="1"/>
            <p:nvPr/>
          </p:nvSpPr>
          <p:spPr>
            <a:xfrm>
              <a:off x="4452451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52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Case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 mid-term set of example cases, we have selected a flow past a two-dimensional cylinder at a Reynolds number of 150</a:t>
            </a:r>
          </a:p>
          <a:p>
            <a:pPr>
              <a:buFont typeface="Arial" charset="0"/>
              <a:buChar char="•"/>
            </a:pPr>
            <a:r>
              <a:rPr lang="en-US" dirty="0"/>
              <a:t> Mesh and input files can be found in the </a:t>
            </a:r>
            <a:r>
              <a:rPr lang="en-US" dirty="0" err="1"/>
              <a:t>Nalu</a:t>
            </a:r>
            <a:r>
              <a:rPr lang="en-US" dirty="0"/>
              <a:t>/examples/street directory</a:t>
            </a:r>
          </a:p>
          <a:p>
            <a:pPr>
              <a:buFont typeface="Arial" charset="0"/>
              <a:buChar char="•"/>
            </a:pPr>
            <a:r>
              <a:rPr lang="en-US" dirty="0"/>
              <a:t> Familiarize yourself with this physics set via literature surveys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a starting place, see: </a:t>
            </a:r>
            <a:r>
              <a:rPr lang="en-US" dirty="0">
                <a:hlinkClick r:id="rId2"/>
              </a:rPr>
              <a:t>https://en.wikipedia.org/wiki/Kármán_vortex_street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Also look at the Canvas </a:t>
            </a:r>
            <a:r>
              <a:rPr lang="en-US" dirty="0" err="1"/>
              <a:t>Nalu</a:t>
            </a:r>
            <a:r>
              <a:rPr lang="en-US" dirty="0"/>
              <a:t> lecture notes for a brief write-up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test case, we have added a passive scalar field whose inflow is zero and wall boundary condition unity. For your final project, feel free to modify inflow and wall parameters as you choose.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this case uses a conformal hybrid mesh, or a mesh of disparate element topologies, Quad4 and Tri3</a:t>
            </a:r>
          </a:p>
          <a:p>
            <a:pPr>
              <a:buFont typeface="Arial" charset="0"/>
              <a:buChar char="•"/>
            </a:pPr>
            <a:r>
              <a:rPr lang="en-US" dirty="0"/>
              <a:t> See: </a:t>
            </a:r>
            <a:r>
              <a:rPr lang="en-US" dirty="0">
                <a:hlinkClick r:id="rId3"/>
              </a:rPr>
              <a:t>https://canvas.stanford.edu/courses/137697/files/folder/additional_reading?preview=7730176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06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Viz (Passive Scalar)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Hybrid mesh (quad4/tri3)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EE430-2FC7-F34F-8FA5-124B5B53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87" y="1922411"/>
            <a:ext cx="6858000" cy="40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9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Configurations: Flow Parameters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0EFE3-F1E0-BB41-8827-E4171A06FD06}"/>
              </a:ext>
            </a:extLst>
          </p:cNvPr>
          <p:cNvSpPr txBox="1"/>
          <p:nvPr/>
        </p:nvSpPr>
        <p:spPr>
          <a:xfrm>
            <a:off x="268089" y="1195701"/>
            <a:ext cx="40511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inflow_boundary_condition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bc_left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Inflow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inflow_user_data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[1.0,0.0]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0.0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918F7-6B9F-EE47-BDF5-F9D49327365E}"/>
              </a:ext>
            </a:extLst>
          </p:cNvPr>
          <p:cNvSpPr txBox="1"/>
          <p:nvPr/>
        </p:nvSpPr>
        <p:spPr>
          <a:xfrm>
            <a:off x="3707527" y="1521238"/>
            <a:ext cx="4077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Controls the flow Reynolds number (along with density and viscosity)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93352-88C0-394F-BFC4-DEF5016F027D}"/>
              </a:ext>
            </a:extLst>
          </p:cNvPr>
          <p:cNvSpPr txBox="1"/>
          <p:nvPr/>
        </p:nvSpPr>
        <p:spPr>
          <a:xfrm>
            <a:off x="268089" y="2530143"/>
            <a:ext cx="4910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symmetry_boundary_condition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bc_top_bottom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Sides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symmetry_user_data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DC9843-EE22-C34E-ADC5-338D55404F8A}"/>
              </a:ext>
            </a:extLst>
          </p:cNvPr>
          <p:cNvSpPr txBox="1"/>
          <p:nvPr/>
        </p:nvSpPr>
        <p:spPr>
          <a:xfrm>
            <a:off x="4798746" y="2769284"/>
            <a:ext cx="4077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“slip”, or zero tangential velocity at top and bottom; change to a wall for a duct entrance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554B0-1B8A-504C-9159-C51F494833A3}"/>
              </a:ext>
            </a:extLst>
          </p:cNvPr>
          <p:cNvSpPr txBox="1"/>
          <p:nvPr/>
        </p:nvSpPr>
        <p:spPr>
          <a:xfrm>
            <a:off x="268089" y="3433698"/>
            <a:ext cx="42659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wall_boundary_condition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bc_cylinder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Cylinder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wall_user_data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[0.0,0.0]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1.0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8D36A7-65E0-974E-80C0-B0AF88325D2C}"/>
              </a:ext>
            </a:extLst>
          </p:cNvPr>
          <p:cNvSpPr txBox="1"/>
          <p:nvPr/>
        </p:nvSpPr>
        <p:spPr>
          <a:xfrm>
            <a:off x="3297140" y="4079011"/>
            <a:ext cx="557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velocity; change to rotating via user function?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46AF7-50F3-194B-9C2E-4431CE5C8CBC}"/>
              </a:ext>
            </a:extLst>
          </p:cNvPr>
          <p:cNvSpPr txBox="1"/>
          <p:nvPr/>
        </p:nvSpPr>
        <p:spPr>
          <a:xfrm>
            <a:off x="268089" y="4768139"/>
            <a:ext cx="38363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﻿</a:t>
            </a:r>
            <a:r>
              <a:rPr lang="en-US" sz="1400" dirty="0" err="1">
                <a:latin typeface="Courier" pitchFamily="2" charset="0"/>
              </a:rPr>
              <a:t>Time_Integrators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- </a:t>
            </a:r>
            <a:r>
              <a:rPr lang="en-US" sz="1400" dirty="0" err="1">
                <a:latin typeface="Courier" pitchFamily="2" charset="0"/>
              </a:rPr>
              <a:t>StandardTimeIntegrator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  name: ti_1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start_time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termination_step_count</a:t>
            </a:r>
            <a:r>
              <a:rPr lang="en-US" sz="1400" dirty="0">
                <a:latin typeface="Courier" pitchFamily="2" charset="0"/>
              </a:rPr>
              <a:t>: 2000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</a:t>
            </a:r>
            <a:r>
              <a:rPr lang="en-US" sz="1400" dirty="0">
                <a:latin typeface="Courier" pitchFamily="2" charset="0"/>
              </a:rPr>
              <a:t>: 1.0e-3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time_stepping_type</a:t>
            </a:r>
            <a:r>
              <a:rPr lang="en-US" sz="1400" dirty="0">
                <a:latin typeface="Courier" pitchFamily="2" charset="0"/>
              </a:rPr>
              <a:t>: adaptive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time_step_count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second_order_accuracy</a:t>
            </a:r>
            <a:r>
              <a:rPr lang="en-US" sz="1400" dirty="0">
                <a:latin typeface="Courier" pitchFamily="2" charset="0"/>
              </a:rPr>
              <a:t>: 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B84EBD-5BFB-6848-BE4D-6325447113D8}"/>
              </a:ext>
            </a:extLst>
          </p:cNvPr>
          <p:cNvSpPr txBox="1"/>
          <p:nvPr/>
        </p:nvSpPr>
        <p:spPr>
          <a:xfrm>
            <a:off x="4387887" y="5889172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second_order_accuracy</a:t>
            </a:r>
            <a:r>
              <a:rPr lang="en-US" dirty="0"/>
              <a:t>: yes/no</a:t>
            </a:r>
          </a:p>
        </p:txBody>
      </p:sp>
    </p:spTree>
    <p:extLst>
      <p:ext uri="{BB962C8B-B14F-4D97-AF65-F5344CB8AC3E}">
        <p14:creationId xmlns:p14="http://schemas.microsoft.com/office/powerpoint/2010/main" val="165844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786" y="1441700"/>
            <a:ext cx="5109900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limiter: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yes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no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laminar_schmidt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0.9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peclet_function_form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peclet_function_tanh_transition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2.0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1000.0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peclet_function_tanh_width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4.0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100.0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F20DD-7A74-654F-AE71-4D20E0E2F67A}"/>
              </a:ext>
            </a:extLst>
          </p:cNvPr>
          <p:cNvSpPr txBox="1"/>
          <p:nvPr/>
        </p:nvSpPr>
        <p:spPr>
          <a:xfrm>
            <a:off x="1873985" y="1356336"/>
            <a:ext cx="539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Upwind using projected nodal gradients is limited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79F4B-3B9C-EE4E-B03C-495316AEA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9" r="16879"/>
          <a:stretch/>
        </p:blipFill>
        <p:spPr>
          <a:xfrm>
            <a:off x="3418115" y="2177064"/>
            <a:ext cx="1850571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1B04-06AA-284B-AD9E-B3803526B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429000"/>
            <a:ext cx="4168510" cy="29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Area vector at the edge and dual volume at the node require the </a:t>
            </a:r>
            <a:r>
              <a:rPr lang="en-US" dirty="0" err="1"/>
              <a:t>node:element</a:t>
            </a:r>
            <a:r>
              <a:rPr lang="en-US" dirty="0"/>
              <a:t> connectivity whose quantities are determined in a pre-processing step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DBDE367-FA8C-C846-A8DE-1EDFE61D88D6}"/>
              </a:ext>
            </a:extLst>
          </p:cNvPr>
          <p:cNvGrpSpPr/>
          <p:nvPr/>
        </p:nvGrpSpPr>
        <p:grpSpPr>
          <a:xfrm>
            <a:off x="5079451" y="3234342"/>
            <a:ext cx="3358249" cy="3168978"/>
            <a:chOff x="476994" y="1089765"/>
            <a:chExt cx="3358249" cy="3168978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BA9516F-6C4C-1C46-843F-799424060447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B7706F0-2AD4-DE46-A0D6-53625EF22C7F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B0476D6-A2D2-3840-A68E-B26BC8807BE2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FF051CD-0D50-A14D-B3D2-ABCE35122358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671EB1DF-AFEF-924B-894F-749A3D4E5192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EA9B4BD5-E7DE-824F-B3EC-7266833B9217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C218040D-95A7-DB48-B6C1-75729F9D3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BCD17F7-B420-8148-B524-11372E5FD98A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C8580A3-D0D9-0442-9E5C-52A35AD7DACF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8A524BB2-C9F9-3149-ADA6-6EFDB73EA97D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D21DDAE-30CD-FA4A-8C15-B9DE47BA926F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F3D42C2-5D07-5840-ADCD-11E7E81980A2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97BE762F-9471-2243-8777-F48A60EDE751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9011D8F3-D93D-EE4E-B28E-B81AC4054609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123D39-3ABB-1C45-AEB5-21C71CB36BA4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7F4D004-A870-974F-8F20-9DD60DA45738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DC59DAF7-FEB6-B549-9CB5-180D2428BC09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Triangle 324">
                <a:extLst>
                  <a:ext uri="{FF2B5EF4-FFF2-40B4-BE49-F238E27FC236}">
                    <a16:creationId xmlns:a16="http://schemas.microsoft.com/office/drawing/2014/main" id="{8EEEFA8D-05C2-B346-AC48-90E13FC25672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1BFF1A11-8D14-024F-8E60-853DBA1C97D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Triangle 326">
                <a:extLst>
                  <a:ext uri="{FF2B5EF4-FFF2-40B4-BE49-F238E27FC236}">
                    <a16:creationId xmlns:a16="http://schemas.microsoft.com/office/drawing/2014/main" id="{5F4A8D62-249A-1341-A67B-F11308DF2F03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6FD83B99-A9E1-A74E-BCCD-1707780D248C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2E01B58-70CD-EE43-923C-0639AE708AD1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ED2EE09-BA5C-5144-8D19-3BFA5DE9E54A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C34EE70-1707-AA46-8C40-D3A0A84548C1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385ADDD-B4B4-9C4E-AF9C-D1CD935C727E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9D22F2-5313-AD4E-9460-FDE0CF2E241E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80C4AEF-0978-734C-9421-C019CB9197EB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078D5995-9541-854E-BB93-0098EE6676E5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8BEFB27-15D8-E048-9AC2-A5C4CF18EF8C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76AEE3F-CE72-8D47-B569-B9978BA3CAE2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D0927-4BF3-7741-96AC-5AA9585A9239}"/>
              </a:ext>
            </a:extLst>
          </p:cNvPr>
          <p:cNvSpPr txBox="1"/>
          <p:nvPr/>
        </p:nvSpPr>
        <p:spPr>
          <a:xfrm>
            <a:off x="4313316" y="649526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 expectation of nodal ordering..</a:t>
            </a:r>
          </a:p>
        </p:txBody>
      </p:sp>
    </p:spTree>
    <p:extLst>
      <p:ext uri="{BB962C8B-B14F-4D97-AF65-F5344CB8AC3E}">
        <p14:creationId xmlns:p14="http://schemas.microsoft.com/office/powerpoint/2010/main" val="13222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0C1D0-3DB6-BA44-B6E5-428B535BF237}"/>
              </a:ext>
            </a:extLst>
          </p:cNvPr>
          <p:cNvSpPr txBox="1"/>
          <p:nvPr/>
        </p:nvSpPr>
        <p:spPr>
          <a:xfrm>
            <a:off x="1989905" y="5265266"/>
            <a:ext cx="42569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 impossible: </a:t>
            </a:r>
            <a:r>
              <a:rPr lang="en-US" sz="1400" dirty="0" err="1"/>
              <a:t>Chertock</a:t>
            </a:r>
            <a:r>
              <a:rPr lang="en-US" sz="1400" dirty="0"/>
              <a:t>, et al., “</a:t>
            </a:r>
            <a:r>
              <a:rPr lang="en-US" sz="1400" b="1" dirty="0"/>
              <a:t>A Second-Order Finite-Difference Method for Compressible Fluids in Domains with Moving Boundaries”, </a:t>
            </a:r>
            <a:r>
              <a:rPr lang="en-US" sz="1400" b="1" dirty="0" err="1"/>
              <a:t>Commun</a:t>
            </a:r>
            <a:r>
              <a:rPr lang="en-US" sz="1400" b="1" dirty="0"/>
              <a:t>. </a:t>
            </a:r>
            <a:r>
              <a:rPr lang="en-US" sz="1400" b="1" dirty="0" err="1"/>
              <a:t>Comput</a:t>
            </a:r>
            <a:r>
              <a:rPr lang="en-US" sz="1400" b="1" dirty="0"/>
              <a:t>. Phys., 2018</a:t>
            </a:r>
            <a:endParaRPr lang="en-US" sz="1400" dirty="0"/>
          </a:p>
          <a:p>
            <a:endParaRPr lang="en-US" dirty="0"/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A3B324E7-C622-4F46-9011-A41E9879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68" y="4864650"/>
            <a:ext cx="2416182" cy="19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Node and Edge-loops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51F5FA-E232-404B-9151-C65D4E226C73}"/>
              </a:ext>
            </a:extLst>
          </p:cNvPr>
          <p:cNvGrpSpPr/>
          <p:nvPr/>
        </p:nvGrpSpPr>
        <p:grpSpPr>
          <a:xfrm>
            <a:off x="309898" y="2650158"/>
            <a:ext cx="3358249" cy="3168978"/>
            <a:chOff x="476994" y="1089765"/>
            <a:chExt cx="3358249" cy="31689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05CF683-62F9-6B45-92C5-334856D9AD20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3BF3175-1D34-C04A-814C-B9D2F200F2BD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CE6E753-868F-2C4A-B2A6-A32B166D7DB3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AE8145-8846-D64A-8743-C89BC87C0471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7A9AC2B-A8AC-5448-82BC-2212BB2B6ED5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AA34398-177A-854F-950C-DE19EA8BD901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39C62A8-663C-2848-8288-B3D34FB95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60C133A-C793-424A-94C2-BC05B3E012F5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A2102CF-2850-B04D-9AFF-AEDBECE44CC0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FC01CB-B7CF-B043-9D67-C2CEFD5E7A88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0C404B6-6B30-C449-B238-B7768D252CF5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684B28B-655D-EF4D-8051-6A422CE74475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8276D85-A9FC-DD4F-99D6-B497C23EFDAB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E655F2D-57AE-D748-A755-8DF13551508F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C313A04-461D-9747-BFE3-A8717A23CC80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1F5235-F466-5F49-BD19-8887BA21D1CB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165" name="Triangle 164">
                <a:extLst>
                  <a:ext uri="{FF2B5EF4-FFF2-40B4-BE49-F238E27FC236}">
                    <a16:creationId xmlns:a16="http://schemas.microsoft.com/office/drawing/2014/main" id="{512F1058-9B41-9745-A7F4-1CA1E9D33ED4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3B60ACFB-E1F5-8A4B-9E67-AFD60A7AC3C0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7091E1BA-3C15-CD46-8CAC-9B9FFD90E1B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riangle 167">
                <a:extLst>
                  <a:ext uri="{FF2B5EF4-FFF2-40B4-BE49-F238E27FC236}">
                    <a16:creationId xmlns:a16="http://schemas.microsoft.com/office/drawing/2014/main" id="{C8A5FBC3-DC3B-EE41-B8CB-7A94C036A640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51EB6B8-B947-8E4E-83EF-9557DD794ABE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E9D1D1-ED8B-5C4B-A953-D7E59CA792C2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83D3260-9F85-664E-9DB0-403F21ED3CF5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CC07215-0992-A14D-ACBE-7E271033C0D4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9828900-CFDD-224D-90CD-3D636E74551C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2205D9E-10CC-A44D-8AC7-BBCA3C5EC5D6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CCE1987-1858-104C-A590-8F9013754201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3784304-7668-BD4F-812A-811C0C359256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34CB2E-5E09-AC40-A68F-5AA715116CC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761C622-2B93-0840-9917-900433BCC5C0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CF7B7A0-872F-9F4E-BDFA-2D8348895753}"/>
              </a:ext>
            </a:extLst>
          </p:cNvPr>
          <p:cNvGrpSpPr/>
          <p:nvPr/>
        </p:nvGrpSpPr>
        <p:grpSpPr>
          <a:xfrm>
            <a:off x="6459032" y="4376237"/>
            <a:ext cx="2297823" cy="1143095"/>
            <a:chOff x="7874215" y="2879810"/>
            <a:chExt cx="2297823" cy="114309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077DDF9-390E-9747-8E39-B65463224063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5632B8C-37A2-024B-87AE-BE751E13B57E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545BE67-07C6-304B-896A-737886DEF6B4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59C61E8B-4B00-F74F-AE36-8B8FE1C106D8}"/>
                    </a:ext>
                  </a:extLst>
                </p:cNvPr>
                <p:cNvCxnSpPr>
                  <a:cxnSpLocks/>
                  <a:endCxn id="226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127E488-83C9-804C-8B9F-741B222C8413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E5BD28B0-6EC3-814E-8FF3-3CD141A0EA2A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157C1B6B-A040-9349-B294-5F19B38A009B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228" name="Triangle 227">
                  <a:extLst>
                    <a:ext uri="{FF2B5EF4-FFF2-40B4-BE49-F238E27FC236}">
                      <a16:creationId xmlns:a16="http://schemas.microsoft.com/office/drawing/2014/main" id="{A166437C-5190-C449-B590-0EF6F9DFB885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3F22C6B-F0C1-D94B-9847-CA1D03F91CAA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1373277-F8E9-164C-B297-CF90F401A19B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7F53896-F6CD-9B47-AF4C-B60459367C33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BC72345-D708-5341-9656-ED18378B8927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4002734" y="2641118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E1DE3B7-92F7-0043-A43F-CA5DA34E3810}"/>
              </a:ext>
            </a:extLst>
          </p:cNvPr>
          <p:cNvGrpSpPr/>
          <p:nvPr/>
        </p:nvGrpSpPr>
        <p:grpSpPr>
          <a:xfrm>
            <a:off x="3729508" y="4387073"/>
            <a:ext cx="2134985" cy="1380431"/>
            <a:chOff x="4824667" y="2873876"/>
            <a:chExt cx="2134985" cy="1380431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802E01E0-E79E-8047-8890-C6E5F594C54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1B32154-D213-1A49-93AE-2CED19053CCA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92048D82-D4C5-2649-B1C1-736706E1B63C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915B8E49-44A8-C444-93E2-35E812533642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354C9BE5-B129-EC47-AD92-84B45FDF48C8}"/>
                    </a:ext>
                  </a:extLst>
                </p:cNvPr>
                <p:cNvCxnSpPr>
                  <a:cxnSpLocks/>
                  <a:stCxn id="271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7499B524-B226-604B-BD33-8CA0988665CA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704A19EE-0137-8248-A546-5533378940F5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riangle 271">
                  <a:extLst>
                    <a:ext uri="{FF2B5EF4-FFF2-40B4-BE49-F238E27FC236}">
                      <a16:creationId xmlns:a16="http://schemas.microsoft.com/office/drawing/2014/main" id="{9DD4B234-DC60-6B4F-A486-130E1325CBEC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34620A9-877D-334B-9FA6-3A3B31E805B7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E738808-37EA-6C4D-B03D-CE0D677FA529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2925FA6-8DC0-5441-93B8-AE4F4BB6E404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FF1BFAE-CEE9-A443-852F-791616752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D235EB80-3236-9C4F-A64B-249D4D68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94" y="2682303"/>
            <a:ext cx="33020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77620-9EB3-6A4A-B4FA-E8348234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930793" y="5890609"/>
            <a:ext cx="5867400" cy="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DD4514-586E-684F-A546-947AE12E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77" y="3306915"/>
            <a:ext cx="7429500" cy="1092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us define a general implicit time integrator that is A-stable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y’ = k y ; y(0) = 1; y(t) = </a:t>
            </a:r>
            <a:r>
              <a:rPr lang="en-US" dirty="0" err="1"/>
              <a:t>e</a:t>
            </a:r>
            <a:r>
              <a:rPr lang="en-US" baseline="30000" dirty="0" err="1"/>
              <a:t>kt</a:t>
            </a:r>
            <a:r>
              <a:rPr lang="en-US" dirty="0"/>
              <a:t> solution approaches zero as time increases for k &lt; 0</a:t>
            </a:r>
            <a:endParaRPr lang="en-US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 nodal iteration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268933" y="3159773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3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 https://github.com/NaluCFD/Nalu/blob/master/src/ScalarMassBDF2NodeSuppAlg.C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3E086C-87A9-EC48-8D53-44FE1558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47" y="2062272"/>
            <a:ext cx="730469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BB4B7-7E58-F842-A3C7-A9CF5AC05909}"/>
              </a:ext>
            </a:extLst>
          </p:cNvPr>
          <p:cNvSpPr txBox="1"/>
          <p:nvPr/>
        </p:nvSpPr>
        <p:spPr>
          <a:xfrm>
            <a:off x="5192486" y="644960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implicit term</a:t>
            </a:r>
          </a:p>
        </p:txBody>
      </p:sp>
    </p:spTree>
    <p:extLst>
      <p:ext uri="{BB962C8B-B14F-4D97-AF65-F5344CB8AC3E}">
        <p14:creationId xmlns:p14="http://schemas.microsoft.com/office/powerpoint/2010/main" val="3473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the edge-based scheme are also assembled over a nodal loop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 that in this scheme, we are using single point quadrature, i.e., the function is evaluated at a single point</a:t>
            </a:r>
          </a:p>
          <a:p>
            <a:pPr>
              <a:buFont typeface="Arial" charset="0"/>
              <a:buChar char="•"/>
            </a:pPr>
            <a:r>
              <a:rPr lang="en-US" dirty="0"/>
              <a:t> p = 2N 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Where N is the number of integration points and p is the polynomial order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a linear basis, using one-point quadrature is design-order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1455477" y="2120356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6F0BF3-D778-404B-84F4-E0990F1B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89" y="2216698"/>
            <a:ext cx="3302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https://github.com/NaluCFD/Nalu/blob/master/src/user_functions/VariableDensityMixFracSrcNodeSuppAlg.C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CC313-7B8F-7842-AD85-2D8CB3EC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0" y="2249424"/>
            <a:ext cx="7363127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Moreover, since the integration point is at the edge mid-point,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-25000" dirty="0" err="1"/>
              <a:t>ip</a:t>
            </a:r>
            <a:r>
              <a:rPr lang="en-US" dirty="0"/>
              <a:t> = (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R</a:t>
            </a:r>
            <a:r>
              <a:rPr lang="en-US" dirty="0"/>
              <a:t> +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L</a:t>
            </a:r>
            <a:r>
              <a:rPr lang="en-US" dirty="0"/>
              <a:t>)/2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operator; shown in </a:t>
            </a:r>
            <a:r>
              <a:rPr lang="en-US" u="sng" dirty="0"/>
              <a:t>conservative form</a:t>
            </a:r>
            <a:endParaRPr lang="en-US" i="1" u="sng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5" b="19384"/>
          <a:stretch/>
        </p:blipFill>
        <p:spPr>
          <a:xfrm>
            <a:off x="3144557" y="4487070"/>
            <a:ext cx="5867400" cy="86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80CAD-1292-AD42-97AD-7C4BC3BCD192}"/>
              </a:ext>
            </a:extLst>
          </p:cNvPr>
          <p:cNvSpPr txBox="1"/>
          <p:nvPr/>
        </p:nvSpPr>
        <p:spPr>
          <a:xfrm>
            <a:off x="3538603" y="3992499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must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4925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https://github.com/NaluCFD/Nalu/blob/master/src/AssembleScalarEdgeSolverAlgorithm.C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routine includes advection and diffusion</a:t>
            </a:r>
          </a:p>
        </p:txBody>
      </p:sp>
    </p:spTree>
    <p:extLst>
      <p:ext uri="{BB962C8B-B14F-4D97-AF65-F5344CB8AC3E}">
        <p14:creationId xmlns:p14="http://schemas.microsoft.com/office/powerpoint/2010/main" val="36122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Upwind Operators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8389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Upwind advection operators can provide diagonal dominance (at the cost of accuracy)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upwind operators, even if higher-order, are numerically diffuse</a:t>
            </a:r>
          </a:p>
          <a:p>
            <a:pPr>
              <a:buFont typeface="Arial" charset="0"/>
              <a:buChar char="•"/>
            </a:pPr>
            <a:r>
              <a:rPr lang="en-US" dirty="0"/>
              <a:t> Higher-order upwind (second-order in space) can be obtained on an unstructured mesh by use of projected nodal gradients and extrapolation: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1" y="2395959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737361" y="233172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09361" y="2295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361" y="2304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90595" y="19644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9988" y="1964437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595" y="194386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2" name="Triangle 11"/>
          <p:cNvSpPr/>
          <p:nvPr/>
        </p:nvSpPr>
        <p:spPr>
          <a:xfrm>
            <a:off x="5233767" y="233985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2886337" y="23332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68566" y="193486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j+1/2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663853" y="194851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j-1/2</a:t>
            </a:r>
            <a:endParaRPr lang="en-US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703814" y="557947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for u&gt;0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7546381" y="5425594"/>
            <a:ext cx="150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ea typeface="Garamond" charset="0"/>
                <a:cs typeface="Garamond" charset="0"/>
              </a:rPr>
              <a:t>a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is a blending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parameter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3352" y="2710590"/>
            <a:ext cx="198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“as the wind blows”</a:t>
            </a:r>
          </a:p>
        </p:txBody>
      </p:sp>
    </p:spTree>
    <p:extLst>
      <p:ext uri="{BB962C8B-B14F-4D97-AF65-F5344CB8AC3E}">
        <p14:creationId xmlns:p14="http://schemas.microsoft.com/office/powerpoint/2010/main" val="28100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Blending extrapolated upwind with central (Z</a:t>
            </a:r>
            <a:r>
              <a:rPr lang="en-US" baseline="-25000" dirty="0"/>
              <a:t>L</a:t>
            </a:r>
            <a:r>
              <a:rPr lang="en-US" dirty="0"/>
              <a:t>+Z</a:t>
            </a:r>
            <a:r>
              <a:rPr lang="en-US" baseline="-25000" dirty="0"/>
              <a:t>R</a:t>
            </a:r>
            <a:r>
              <a:rPr lang="en-US" dirty="0"/>
              <a:t>)/2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Slope limiting required when gradients are not smooth (Berger et al, 2005, 43</a:t>
            </a:r>
            <a:r>
              <a:rPr lang="en-US" baseline="30000" dirty="0"/>
              <a:t>rd</a:t>
            </a:r>
            <a:r>
              <a:rPr lang="en-US" dirty="0"/>
              <a:t> AIAA)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Higher-order Upwind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039480" y="1946584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u&gt;0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1482870" y="4489478"/>
          <a:ext cx="609599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  <a:latin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041405" y="330275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u&lt;0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1302" y="5194861"/>
            <a:ext cx="1194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Resulting </a:t>
            </a:r>
          </a:p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1-D Stencil</a:t>
            </a:r>
          </a:p>
        </p:txBody>
      </p:sp>
    </p:spTree>
    <p:extLst>
      <p:ext uri="{BB962C8B-B14F-4D97-AF65-F5344CB8AC3E}">
        <p14:creationId xmlns:p14="http://schemas.microsoft.com/office/powerpoint/2010/main" val="351199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9A1C83-1767-D943-AD4A-8851B25E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01" y="4358954"/>
            <a:ext cx="4838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285F4-0283-9F4B-99D2-821A4FAD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8959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edge-based diffusion operator is a bit more complex in that we are computing a gradient at the integration point while using two nodes, the left and right</a:t>
            </a:r>
          </a:p>
          <a:p>
            <a:pPr>
              <a:buFont typeface="Arial" charset="0"/>
              <a:buChar char="•"/>
            </a:pPr>
            <a:r>
              <a:rPr lang="en-US" dirty="0"/>
              <a:t> In many practical meshes, the distance vector between the edges (</a:t>
            </a:r>
            <a:r>
              <a:rPr lang="en-US" dirty="0" err="1"/>
              <a:t>dx</a:t>
            </a:r>
            <a:r>
              <a:rPr lang="en-US" baseline="-25000" dirty="0" err="1"/>
              <a:t>j</a:t>
            </a:r>
            <a:r>
              <a:rPr lang="en-US" dirty="0"/>
              <a:t>) and the edge area vector will not be perfectly orthogonal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non-orthogonality causes inaccuracy when using a simplified approach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non-orthogonality approach of </a:t>
            </a:r>
            <a:r>
              <a:rPr lang="en-US" dirty="0" err="1"/>
              <a:t>Jasek</a:t>
            </a:r>
            <a:r>
              <a:rPr lang="en-US" dirty="0"/>
              <a:t> (Ph.D. Imperial College) is a standard cell-centered approach that has been adopted for edge-based schemes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CC and EBVC are each two-state schemes and share non-orthogonality issues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5244302" y="3254074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A8EC90-61CA-F84C-A5E6-35ACD174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25" y="5540130"/>
            <a:ext cx="541020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1E537-5835-EF45-B6E7-9957EAE8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5" y="3317621"/>
            <a:ext cx="2679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https://github.com/NaluCFD/Nalu/blob/master/src/AssembleScalarEdgeDiffSolverAlgorithm.C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B06DF-1D59-9644-8D12-4447D775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9" y="2753208"/>
            <a:ext cx="7956482" cy="16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Boundary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Inflow: values are known and enforced via a </a:t>
            </a:r>
            <a:r>
              <a:rPr lang="en-US" dirty="0" err="1"/>
              <a:t>Dirichelp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Open: pressure known: flow in or out of the domain; zero gradient for diffusion</a:t>
            </a:r>
          </a:p>
          <a:p>
            <a:pPr>
              <a:buFont typeface="Arial" charset="0"/>
              <a:buChar char="•"/>
            </a:pPr>
            <a:r>
              <a:rPr lang="en-US" dirty="0"/>
              <a:t> Wall: values are known and enforced via a Dirichlet</a:t>
            </a:r>
          </a:p>
          <a:p>
            <a:pPr>
              <a:buFont typeface="Arial" charset="0"/>
              <a:buChar char="•"/>
            </a:pPr>
            <a:r>
              <a:rPr lang="en-US" dirty="0"/>
              <a:t> Symmetry: Normal stress specified; tangential stress zero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Non-conformal: hybrid DG/CVFEM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“overset”: Constraint-based</a:t>
            </a:r>
          </a:p>
          <a:p>
            <a:pPr marL="0" indent="0">
              <a:buNone/>
            </a:pPr>
            <a:r>
              <a:rPr lang="en-US" dirty="0"/>
              <a:t>See: https://</a:t>
            </a:r>
            <a:r>
              <a:rPr lang="en-US" dirty="0" err="1"/>
              <a:t>nalu.readthedocs.io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/latest/source/theory/</a:t>
            </a:r>
            <a:r>
              <a:rPr lang="en-US" dirty="0" err="1"/>
              <a:t>boundaryConditions.html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5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Less accurate/stable on generalized unstructured mesh topologies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Better diffusion operator on high-aspect ratio meshes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7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CVFEM/FEM</a:t>
            </a:r>
          </a:p>
        </p:txBody>
      </p:sp>
    </p:spTree>
    <p:extLst>
      <p:ext uri="{BB962C8B-B14F-4D97-AF65-F5344CB8AC3E}">
        <p14:creationId xmlns:p14="http://schemas.microsoft.com/office/powerpoint/2010/main" val="269023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CVFEM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Time and source terms can also be evaluated at nodes without loss of accuracy</a:t>
            </a:r>
          </a:p>
        </p:txBody>
      </p:sp>
    </p:spTree>
    <p:extLst>
      <p:ext uri="{BB962C8B-B14F-4D97-AF65-F5344CB8AC3E}">
        <p14:creationId xmlns:p14="http://schemas.microsoft.com/office/powerpoint/2010/main" val="246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recall that a dual volume has been constructed</a:t>
            </a:r>
          </a:p>
          <a:p>
            <a:pPr>
              <a:buFont typeface="Arial" charset="0"/>
              <a:buChar char="•"/>
            </a:pPr>
            <a:r>
              <a:rPr lang="en-US" dirty="0"/>
              <a:t> Volume-based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volume integration points (diamonds)</a:t>
            </a:r>
          </a:p>
          <a:p>
            <a:pPr>
              <a:buFont typeface="Arial" charset="0"/>
              <a:buChar char="•"/>
            </a:pPr>
            <a:r>
              <a:rPr lang="en-US" dirty="0"/>
              <a:t> Surface-based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surface integration points (triangles)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55E6F-9F1C-D147-8617-26FF9260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831771"/>
            <a:ext cx="38608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6566C-2F6A-644F-AB9F-111AE15F2DB7}"/>
              </a:ext>
            </a:extLst>
          </p:cNvPr>
          <p:cNvSpPr txBox="1"/>
          <p:nvPr/>
        </p:nvSpPr>
        <p:spPr>
          <a:xfrm>
            <a:off x="230933" y="6449606"/>
            <a:ext cx="682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the </a:t>
            </a:r>
            <a:r>
              <a:rPr lang="en-US" dirty="0" err="1"/>
              <a:t>isoparametric</a:t>
            </a:r>
            <a:r>
              <a:rPr lang="en-US" dirty="0"/>
              <a:t> coordinate for </a:t>
            </a:r>
            <a:r>
              <a:rPr lang="en-US" dirty="0" err="1"/>
              <a:t>ip</a:t>
            </a:r>
            <a:r>
              <a:rPr lang="en-US" dirty="0"/>
              <a:t> 1 is (0.0, -0.5)</a:t>
            </a:r>
          </a:p>
        </p:txBody>
      </p:sp>
    </p:spTree>
    <p:extLst>
      <p:ext uri="{BB962C8B-B14F-4D97-AF65-F5344CB8AC3E}">
        <p14:creationId xmlns:p14="http://schemas.microsoft.com/office/powerpoint/2010/main" val="1202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516723-079E-D844-AD1F-ED0C7DAD3D33}"/>
              </a:ext>
            </a:extLst>
          </p:cNvPr>
          <p:cNvCxnSpPr>
            <a:cxnSpLocks/>
          </p:cNvCxnSpPr>
          <p:nvPr/>
        </p:nvCxnSpPr>
        <p:spPr>
          <a:xfrm>
            <a:off x="4855029" y="4797923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29211A-D739-A942-8DD3-4437D2AC68A9}"/>
              </a:ext>
            </a:extLst>
          </p:cNvPr>
          <p:cNvCxnSpPr>
            <a:cxnSpLocks/>
          </p:cNvCxnSpPr>
          <p:nvPr/>
        </p:nvCxnSpPr>
        <p:spPr>
          <a:xfrm>
            <a:off x="4844143" y="5516380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79C9B1-5643-FB4C-BE5A-C2159BF04FFA}"/>
              </a:ext>
            </a:extLst>
          </p:cNvPr>
          <p:cNvCxnSpPr>
            <a:cxnSpLocks/>
          </p:cNvCxnSpPr>
          <p:nvPr/>
        </p:nvCxnSpPr>
        <p:spPr>
          <a:xfrm>
            <a:off x="5606145" y="4787037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690CD-187B-CF44-A2D9-D0875D2F7F09}"/>
              </a:ext>
            </a:extLst>
          </p:cNvPr>
          <p:cNvCxnSpPr>
            <a:cxnSpLocks/>
          </p:cNvCxnSpPr>
          <p:nvPr/>
        </p:nvCxnSpPr>
        <p:spPr>
          <a:xfrm>
            <a:off x="5595259" y="5505494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772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https://github.com/NaluCFD/Nalu/blob/master/src/kernel/ScalarMassElemKernel.C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1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89721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CVFEM are also assembled over an element or nodal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614EC7-2A5F-D747-B352-58F56440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2" y="2680807"/>
            <a:ext cx="38608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70C0C-A3CE-9E4A-8B56-86918840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87" y="2863600"/>
            <a:ext cx="3797300" cy="25527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696AA7-BC2D-184D-B71A-CD7ECFF010F9}"/>
              </a:ext>
            </a:extLst>
          </p:cNvPr>
          <p:cNvCxnSpPr>
            <a:cxnSpLocks/>
          </p:cNvCxnSpPr>
          <p:nvPr/>
        </p:nvCxnSpPr>
        <p:spPr>
          <a:xfrm>
            <a:off x="522521" y="3165071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BD6A0A-7899-0648-AD15-B8E1AF196D4F}"/>
              </a:ext>
            </a:extLst>
          </p:cNvPr>
          <p:cNvCxnSpPr>
            <a:cxnSpLocks/>
          </p:cNvCxnSpPr>
          <p:nvPr/>
        </p:nvCxnSpPr>
        <p:spPr>
          <a:xfrm>
            <a:off x="511635" y="3883528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789D21-33FD-B74C-BA70-57961D3C39B4}"/>
              </a:ext>
            </a:extLst>
          </p:cNvPr>
          <p:cNvCxnSpPr>
            <a:cxnSpLocks/>
          </p:cNvCxnSpPr>
          <p:nvPr/>
        </p:nvCxnSpPr>
        <p:spPr>
          <a:xfrm>
            <a:off x="1273637" y="3154185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F83929-8AFF-974B-A342-B5BF4C235F06}"/>
              </a:ext>
            </a:extLst>
          </p:cNvPr>
          <p:cNvCxnSpPr>
            <a:cxnSpLocks/>
          </p:cNvCxnSpPr>
          <p:nvPr/>
        </p:nvCxnSpPr>
        <p:spPr>
          <a:xfrm>
            <a:off x="1262751" y="3872642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46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E09752-AF9D-E44B-8EFD-95623C01F77F}"/>
              </a:ext>
            </a:extLst>
          </p:cNvPr>
          <p:cNvSpPr txBox="1">
            <a:spLocks/>
          </p:cNvSpPr>
          <p:nvPr/>
        </p:nvSpPr>
        <p:spPr>
          <a:xfrm>
            <a:off x="615987" y="1441700"/>
            <a:ext cx="1478960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https://github.com/NaluCFD/Nalu/blob/master/src/user_functions/SteadyThermal3dContactSrcElemKernel.C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07BA8-C7B1-EB44-85D9-0CEBE056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6" y="879126"/>
            <a:ext cx="6259285" cy="5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points can also be shifted from the </a:t>
            </a:r>
            <a:r>
              <a:rPr lang="en-US" dirty="0" err="1"/>
              <a:t>subcontrol</a:t>
            </a:r>
            <a:r>
              <a:rPr lang="en-US" dirty="0"/>
              <a:t> surface to the edge mid-</a:t>
            </a:r>
            <a:r>
              <a:rPr lang="en-US" dirty="0" err="1"/>
              <a:t>poiny</a:t>
            </a:r>
            <a:r>
              <a:rPr lang="en-US" dirty="0"/>
              <a:t> (while still using the integration point area vector)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8407AAA-A119-B04B-9FCC-41CF834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F1C726-C2E2-C244-A09A-D67C08B5DD08}"/>
              </a:ext>
            </a:extLst>
          </p:cNvPr>
          <p:cNvCxnSpPr>
            <a:cxnSpLocks/>
          </p:cNvCxnSpPr>
          <p:nvPr/>
        </p:nvCxnSpPr>
        <p:spPr>
          <a:xfrm>
            <a:off x="1208199" y="4102875"/>
            <a:ext cx="59883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60613" y="2912007"/>
            <a:ext cx="5867400" cy="860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47685-52DE-5343-A8FB-A8FE1E2AAE95}"/>
              </a:ext>
            </a:extLst>
          </p:cNvPr>
          <p:cNvSpPr txBox="1"/>
          <p:nvPr/>
        </p:nvSpPr>
        <p:spPr>
          <a:xfrm>
            <a:off x="3264600" y="3824084"/>
            <a:ext cx="5705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Common to integrate-by-parts, however, not required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Advection term need not be in divergence form (non-conserved form is suitable)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6BDC65-D263-1241-A626-65D874B96B10}"/>
              </a:ext>
            </a:extLst>
          </p:cNvPr>
          <p:cNvCxnSpPr>
            <a:cxnSpLocks/>
          </p:cNvCxnSpPr>
          <p:nvPr/>
        </p:nvCxnSpPr>
        <p:spPr>
          <a:xfrm flipH="1">
            <a:off x="1578750" y="3312739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1B7D5E-DE53-AB4F-8952-22DB4217ACC4}"/>
              </a:ext>
            </a:extLst>
          </p:cNvPr>
          <p:cNvCxnSpPr>
            <a:cxnSpLocks/>
          </p:cNvCxnSpPr>
          <p:nvPr/>
        </p:nvCxnSpPr>
        <p:spPr>
          <a:xfrm flipH="1">
            <a:off x="1361035" y="3541341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1135BF-15A3-004D-8037-E3D5C82B8F13}"/>
              </a:ext>
            </a:extLst>
          </p:cNvPr>
          <p:cNvCxnSpPr>
            <a:cxnSpLocks/>
          </p:cNvCxnSpPr>
          <p:nvPr/>
        </p:nvCxnSpPr>
        <p:spPr>
          <a:xfrm flipH="1">
            <a:off x="1284835" y="2964402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73936D-61DA-0D48-B0F9-0272B758A08C}"/>
              </a:ext>
            </a:extLst>
          </p:cNvPr>
          <p:cNvCxnSpPr>
            <a:cxnSpLocks/>
          </p:cNvCxnSpPr>
          <p:nvPr/>
        </p:nvCxnSpPr>
        <p:spPr>
          <a:xfrm flipH="1">
            <a:off x="925605" y="3258313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59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</a:t>
            </a:r>
            <a:br>
              <a:rPr lang="en-US" dirty="0"/>
            </a:br>
            <a:r>
              <a:rPr lang="en-US" dirty="0"/>
              <a:t>Non-Conserved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529410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73" y="3965142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8" y="5908375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70117" y="23091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 – or not… </a:t>
            </a:r>
          </a:p>
          <a:p>
            <a:r>
              <a:rPr lang="en-US" dirty="0"/>
              <a:t>This is now a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unlike cell-centered FV, poses no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D416A-55FD-D148-B908-2026FC55BAB8}"/>
              </a:ext>
            </a:extLst>
          </p:cNvPr>
          <p:cNvCxnSpPr/>
          <p:nvPr/>
        </p:nvCxnSpPr>
        <p:spPr>
          <a:xfrm>
            <a:off x="1567544" y="3390734"/>
            <a:ext cx="359228" cy="574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23B079-09E3-E547-85BF-16F4AA7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24" y="5160496"/>
            <a:ext cx="4747724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routine includes advection and diffusion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Recall that integration point value is provided by nodal loop over the underlying nodal basis for this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Also note that this routine is valid for all types of supported elements – both low- and higher-order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A94C1-90AD-FC47-B52B-E6DD458E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2D9E6-753D-4F4B-98B8-EEABAA12562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</p:spTree>
    <p:extLst>
      <p:ext uri="{BB962C8B-B14F-4D97-AF65-F5344CB8AC3E}">
        <p14:creationId xmlns:p14="http://schemas.microsoft.com/office/powerpoint/2010/main" val="4577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33DFB2-61B1-A548-BB4C-86177018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AAC85F-1A47-A043-B265-D84A8456B888}"/>
              </a:ext>
            </a:extLst>
          </p:cNvPr>
          <p:cNvCxnSpPr>
            <a:cxnSpLocks/>
          </p:cNvCxnSpPr>
          <p:nvPr/>
        </p:nvCxnSpPr>
        <p:spPr>
          <a:xfrm flipH="1">
            <a:off x="1578750" y="3312739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2F1DB5-28F1-D249-95B2-6396FBD330C7}"/>
              </a:ext>
            </a:extLst>
          </p:cNvPr>
          <p:cNvCxnSpPr>
            <a:cxnSpLocks/>
          </p:cNvCxnSpPr>
          <p:nvPr/>
        </p:nvCxnSpPr>
        <p:spPr>
          <a:xfrm flipH="1">
            <a:off x="1361035" y="3541341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49DF8D-1195-D14E-A465-CFAE08413E96}"/>
              </a:ext>
            </a:extLst>
          </p:cNvPr>
          <p:cNvCxnSpPr>
            <a:cxnSpLocks/>
          </p:cNvCxnSpPr>
          <p:nvPr/>
        </p:nvCxnSpPr>
        <p:spPr>
          <a:xfrm flipH="1">
            <a:off x="1284835" y="2964402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F85143-4F0E-574A-9717-9321BA0F17CA}"/>
              </a:ext>
            </a:extLst>
          </p:cNvPr>
          <p:cNvCxnSpPr>
            <a:cxnSpLocks/>
          </p:cNvCxnSpPr>
          <p:nvPr/>
        </p:nvCxnSpPr>
        <p:spPr>
          <a:xfrm flipH="1">
            <a:off x="925605" y="3258313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5599B-9303-A043-B812-341A791C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4977294"/>
            <a:ext cx="7632700" cy="143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181713"/>
            <a:ext cx="7999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CVFEM approach is absent any non-orthogonality corrections;</a:t>
            </a:r>
          </a:p>
          <a:p>
            <a:r>
              <a:rPr lang="en-US" dirty="0"/>
              <a:t>However, high aspect ratio elements are now challenging…</a:t>
            </a:r>
          </a:p>
        </p:txBody>
      </p:sp>
    </p:spTree>
    <p:extLst>
      <p:ext uri="{BB962C8B-B14F-4D97-AF65-F5344CB8AC3E}">
        <p14:creationId xmlns:p14="http://schemas.microsoft.com/office/powerpoint/2010/main" val="393218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the edge-based diffusion operator, and for some choices for the advection operator, a nodal gradient is required</a:t>
            </a:r>
          </a:p>
          <a:p>
            <a:pPr>
              <a:buFont typeface="Arial" charset="0"/>
              <a:buChar char="•"/>
            </a:pPr>
            <a:r>
              <a:rPr lang="en-US" dirty="0"/>
              <a:t> What is a nodal gradient? As formerly described in the </a:t>
            </a:r>
            <a:r>
              <a:rPr lang="en-US" i="1" dirty="0"/>
              <a:t>Computing Gradients</a:t>
            </a:r>
            <a:r>
              <a:rPr lang="en-US" dirty="0"/>
              <a:t> lecture, in a cell-centered context we obtained this via a number of ways, e.g., Green-Gauss, Least Squares,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Let’s take another view…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Nodal Gradient Operator: An Alternative View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47DC5-2B3E-C248-A1DD-9C61F79C6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2"/>
          <a:stretch/>
        </p:blipFill>
        <p:spPr>
          <a:xfrm>
            <a:off x="488950" y="3429000"/>
            <a:ext cx="3183357" cy="312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7A1561-E4E3-3E46-BE7D-F64371EF5FEC}"/>
              </a:ext>
            </a:extLst>
          </p:cNvPr>
          <p:cNvSpPr txBox="1"/>
          <p:nvPr/>
        </p:nvSpPr>
        <p:spPr>
          <a:xfrm>
            <a:off x="4047793" y="2940773"/>
            <a:ext cx="39262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First, the gradient of a function (other than linear) is discontinuous, i.e., the value at a shared element face depends on which element is used to compute the gradient</a:t>
            </a:r>
          </a:p>
          <a:p>
            <a:endParaRPr lang="en-US" sz="1600" dirty="0"/>
          </a:p>
          <a:p>
            <a:r>
              <a:rPr lang="en-US" sz="1600" dirty="0"/>
              <a:t>Therefore, we can view the nodal gradient a continuous at the nodes and discontinuous within the elements</a:t>
            </a:r>
          </a:p>
          <a:p>
            <a:endParaRPr lang="en-US" sz="1600" dirty="0"/>
          </a:p>
          <a:p>
            <a:r>
              <a:rPr lang="en-US" sz="1600" dirty="0"/>
              <a:t>Let’s minimize this difference:</a:t>
            </a:r>
          </a:p>
          <a:p>
            <a:r>
              <a:rPr lang="en-US" sz="1600" dirty="0"/>
              <a:t>    by solving: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11CB-A854-A444-85B6-AED9AD49A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5" t="1325" r="29448" b="82483"/>
          <a:stretch/>
        </p:blipFill>
        <p:spPr>
          <a:xfrm>
            <a:off x="7115911" y="5339386"/>
            <a:ext cx="1506585" cy="579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55630-5C5B-0841-8C40-6B240F701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4" t="76779" r="16959" b="3672"/>
          <a:stretch/>
        </p:blipFill>
        <p:spPr>
          <a:xfrm>
            <a:off x="6880265" y="6065414"/>
            <a:ext cx="2187533" cy="69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226B91-C9F1-4E48-A676-1F76E6739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80" b="61991"/>
          <a:stretch/>
        </p:blipFill>
        <p:spPr>
          <a:xfrm>
            <a:off x="3647621" y="6057573"/>
            <a:ext cx="3287486" cy="799214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66FCD9C3-2EE0-B04D-ACFE-8E7D98C62F9B}"/>
              </a:ext>
            </a:extLst>
          </p:cNvPr>
          <p:cNvSpPr/>
          <p:nvPr/>
        </p:nvSpPr>
        <p:spPr>
          <a:xfrm rot="16200000">
            <a:off x="8009424" y="3555176"/>
            <a:ext cx="891835" cy="17373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049C6C-7619-5D4D-9B08-4EDF1F0E16B4}"/>
              </a:ext>
            </a:extLst>
          </p:cNvPr>
          <p:cNvSpPr/>
          <p:nvPr/>
        </p:nvSpPr>
        <p:spPr>
          <a:xfrm>
            <a:off x="7548872" y="437235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B929D9-5524-DD4D-9496-85FF38B0F3F1}"/>
              </a:ext>
            </a:extLst>
          </p:cNvPr>
          <p:cNvSpPr/>
          <p:nvPr/>
        </p:nvSpPr>
        <p:spPr>
          <a:xfrm>
            <a:off x="7973415" y="400223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678671-A130-BA4C-9FBD-D7A962DA9DAD}"/>
              </a:ext>
            </a:extLst>
          </p:cNvPr>
          <p:cNvSpPr/>
          <p:nvPr/>
        </p:nvSpPr>
        <p:spPr>
          <a:xfrm>
            <a:off x="8397958" y="39260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59B6B-C6A5-A34A-881D-EEB5E9933C51}"/>
              </a:ext>
            </a:extLst>
          </p:cNvPr>
          <p:cNvCxnSpPr>
            <a:cxnSpLocks/>
          </p:cNvCxnSpPr>
          <p:nvPr/>
        </p:nvCxnSpPr>
        <p:spPr>
          <a:xfrm flipV="1">
            <a:off x="7388383" y="3863071"/>
            <a:ext cx="1220032" cy="345594"/>
          </a:xfrm>
          <a:prstGeom prst="line">
            <a:avLst/>
          </a:prstGeom>
          <a:ln w="158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46780E-934A-2449-9EAD-E612DE5F41A6}"/>
              </a:ext>
            </a:extLst>
          </p:cNvPr>
          <p:cNvCxnSpPr>
            <a:cxnSpLocks/>
          </p:cNvCxnSpPr>
          <p:nvPr/>
        </p:nvCxnSpPr>
        <p:spPr>
          <a:xfrm flipV="1">
            <a:off x="7396730" y="3717460"/>
            <a:ext cx="944949" cy="898507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3EA4A7-3239-7144-A07D-5E917CE04028}"/>
              </a:ext>
            </a:extLst>
          </p:cNvPr>
          <p:cNvCxnSpPr>
            <a:cxnSpLocks/>
          </p:cNvCxnSpPr>
          <p:nvPr/>
        </p:nvCxnSpPr>
        <p:spPr>
          <a:xfrm flipV="1">
            <a:off x="7226682" y="3926037"/>
            <a:ext cx="1536316" cy="229774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4D39A2-347C-AD41-834F-387B6B18FDB0}"/>
              </a:ext>
            </a:extLst>
          </p:cNvPr>
          <p:cNvCxnSpPr/>
          <p:nvPr/>
        </p:nvCxnSpPr>
        <p:spPr>
          <a:xfrm>
            <a:off x="6510564" y="6457180"/>
            <a:ext cx="424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6DFDCA-DAA4-C84B-B4FF-474B6B6ACE26}"/>
              </a:ext>
            </a:extLst>
          </p:cNvPr>
          <p:cNvSpPr txBox="1"/>
          <p:nvPr/>
        </p:nvSpPr>
        <p:spPr>
          <a:xfrm>
            <a:off x="6347044" y="6575643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Lumped-mass</a:t>
            </a:r>
          </a:p>
        </p:txBody>
      </p:sp>
    </p:spTree>
    <p:extLst>
      <p:ext uri="{BB962C8B-B14F-4D97-AF65-F5344CB8AC3E}">
        <p14:creationId xmlns:p14="http://schemas.microsoft.com/office/powerpoint/2010/main" val="30752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</a:t>
            </a:r>
            <a:r>
              <a:rPr lang="en-US" dirty="0" err="1"/>
              <a:t>etc</a:t>
            </a:r>
            <a:r>
              <a:rPr lang="en-US" dirty="0"/>
              <a:t>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AC6DB9A-0DB7-C746-A91F-76A5ECE852B5}"/>
              </a:ext>
            </a:extLst>
          </p:cNvPr>
          <p:cNvSpPr txBox="1"/>
          <p:nvPr/>
        </p:nvSpPr>
        <p:spPr>
          <a:xfrm>
            <a:off x="327122" y="2891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D0A77E8-CE35-6444-9808-370D0A7E3C7B}"/>
              </a:ext>
            </a:extLst>
          </p:cNvPr>
          <p:cNvSpPr txBox="1"/>
          <p:nvPr/>
        </p:nvSpPr>
        <p:spPr>
          <a:xfrm>
            <a:off x="2228706" y="2878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45AB2BD-2BA7-B842-99E5-C9E0DBC3F484}"/>
              </a:ext>
            </a:extLst>
          </p:cNvPr>
          <p:cNvSpPr txBox="1"/>
          <p:nvPr/>
        </p:nvSpPr>
        <p:spPr>
          <a:xfrm>
            <a:off x="3753909" y="2865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8619C50-9684-DB41-8D3A-91F666D0BDBE}"/>
              </a:ext>
            </a:extLst>
          </p:cNvPr>
          <p:cNvSpPr txBox="1"/>
          <p:nvPr/>
        </p:nvSpPr>
        <p:spPr>
          <a:xfrm>
            <a:off x="327122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25EE856-9557-DC40-B1BD-2FBE198DC887}"/>
              </a:ext>
            </a:extLst>
          </p:cNvPr>
          <p:cNvSpPr txBox="1"/>
          <p:nvPr/>
        </p:nvSpPr>
        <p:spPr>
          <a:xfrm>
            <a:off x="2228706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6556F1B-54E0-874F-A9FD-2B0B321E73A5}"/>
              </a:ext>
            </a:extLst>
          </p:cNvPr>
          <p:cNvSpPr txBox="1"/>
          <p:nvPr/>
        </p:nvSpPr>
        <p:spPr>
          <a:xfrm>
            <a:off x="3753909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3DEFCD9-879E-894C-B8D9-D4DD4E19C50F}"/>
              </a:ext>
            </a:extLst>
          </p:cNvPr>
          <p:cNvSpPr txBox="1"/>
          <p:nvPr/>
        </p:nvSpPr>
        <p:spPr>
          <a:xfrm>
            <a:off x="327122" y="5974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44F3C92-5CEC-E04F-9446-946426AED20A}"/>
              </a:ext>
            </a:extLst>
          </p:cNvPr>
          <p:cNvSpPr txBox="1"/>
          <p:nvPr/>
        </p:nvSpPr>
        <p:spPr>
          <a:xfrm>
            <a:off x="2228706" y="5961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Single integration point location for all terms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2BAF87-C7AD-8A4A-859A-36C3B549365B}"/>
              </a:ext>
            </a:extLst>
          </p:cNvPr>
          <p:cNvCxnSpPr/>
          <p:nvPr/>
        </p:nvCxnSpPr>
        <p:spPr>
          <a:xfrm flipV="1">
            <a:off x="2103459" y="4720128"/>
            <a:ext cx="1446623" cy="12831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526355D-E6AF-DE49-AF3A-8AFA0C618E24}"/>
              </a:ext>
            </a:extLst>
          </p:cNvPr>
          <p:cNvSpPr/>
          <p:nvPr/>
        </p:nvSpPr>
        <p:spPr>
          <a:xfrm>
            <a:off x="2144755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7D8D0E-AF4A-DC4E-A081-69011CE7388B}"/>
              </a:ext>
            </a:extLst>
          </p:cNvPr>
          <p:cNvSpPr/>
          <p:nvPr/>
        </p:nvSpPr>
        <p:spPr>
          <a:xfrm>
            <a:off x="674770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AA1F94F-2C28-EA4B-8964-74B13CE680B8}"/>
              </a:ext>
            </a:extLst>
          </p:cNvPr>
          <p:cNvSpPr/>
          <p:nvPr/>
        </p:nvSpPr>
        <p:spPr>
          <a:xfrm>
            <a:off x="3523300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90A901-9F1A-3245-9FBE-94E842284935}"/>
              </a:ext>
            </a:extLst>
          </p:cNvPr>
          <p:cNvSpPr/>
          <p:nvPr/>
        </p:nvSpPr>
        <p:spPr>
          <a:xfrm>
            <a:off x="674769" y="4618285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13132C4-5D71-704E-BDAD-5CED92E9B08B}"/>
              </a:ext>
            </a:extLst>
          </p:cNvPr>
          <p:cNvSpPr/>
          <p:nvPr/>
        </p:nvSpPr>
        <p:spPr>
          <a:xfrm>
            <a:off x="583329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50E7B9D-90D3-A641-9F66-81D56DDF56DB}"/>
              </a:ext>
            </a:extLst>
          </p:cNvPr>
          <p:cNvSpPr/>
          <p:nvPr/>
        </p:nvSpPr>
        <p:spPr>
          <a:xfrm>
            <a:off x="2076677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7671FCF-D85E-6B4C-9D9A-8900B86BA6F8}"/>
              </a:ext>
            </a:extLst>
          </p:cNvPr>
          <p:cNvSpPr/>
          <p:nvPr/>
        </p:nvSpPr>
        <p:spPr>
          <a:xfrm>
            <a:off x="606691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E8D97D1-0E06-D645-B1E0-754F20180787}"/>
              </a:ext>
            </a:extLst>
          </p:cNvPr>
          <p:cNvSpPr/>
          <p:nvPr/>
        </p:nvSpPr>
        <p:spPr>
          <a:xfrm>
            <a:off x="2053315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C14549-BC2B-5D4E-8187-8E90EE5B6E84}"/>
              </a:ext>
            </a:extLst>
          </p:cNvPr>
          <p:cNvSpPr/>
          <p:nvPr/>
        </p:nvSpPr>
        <p:spPr>
          <a:xfrm>
            <a:off x="2053315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DD5C0FC-FDA6-5645-B244-DF7F3B4F791F}"/>
              </a:ext>
            </a:extLst>
          </p:cNvPr>
          <p:cNvSpPr/>
          <p:nvPr/>
        </p:nvSpPr>
        <p:spPr>
          <a:xfrm>
            <a:off x="58333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61E024-788E-5A41-97D1-73598618245B}"/>
              </a:ext>
            </a:extLst>
          </p:cNvPr>
          <p:cNvSpPr/>
          <p:nvPr/>
        </p:nvSpPr>
        <p:spPr>
          <a:xfrm>
            <a:off x="352330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9C9484C0-BC71-1249-BE7D-654EB7334F0A}"/>
              </a:ext>
            </a:extLst>
          </p:cNvPr>
          <p:cNvSpPr/>
          <p:nvPr/>
        </p:nvSpPr>
        <p:spPr>
          <a:xfrm>
            <a:off x="88600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Diamond 90">
            <a:extLst>
              <a:ext uri="{FF2B5EF4-FFF2-40B4-BE49-F238E27FC236}">
                <a16:creationId xmlns:a16="http://schemas.microsoft.com/office/drawing/2014/main" id="{ABB6606F-975C-0747-AB02-DF62196A0A7C}"/>
              </a:ext>
            </a:extLst>
          </p:cNvPr>
          <p:cNvSpPr/>
          <p:nvPr/>
        </p:nvSpPr>
        <p:spPr>
          <a:xfrm>
            <a:off x="189721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FEB62759-BE50-D046-809E-DEA9CCBED037}"/>
              </a:ext>
            </a:extLst>
          </p:cNvPr>
          <p:cNvSpPr/>
          <p:nvPr/>
        </p:nvSpPr>
        <p:spPr>
          <a:xfrm>
            <a:off x="91108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8F9D581B-FD60-DA41-ADEB-FA0B4A01EFE3}"/>
              </a:ext>
            </a:extLst>
          </p:cNvPr>
          <p:cNvSpPr/>
          <p:nvPr/>
        </p:nvSpPr>
        <p:spPr>
          <a:xfrm>
            <a:off x="192229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C87E7A77-2975-284D-9072-38900B92A0D8}"/>
              </a:ext>
            </a:extLst>
          </p:cNvPr>
          <p:cNvSpPr/>
          <p:nvPr/>
        </p:nvSpPr>
        <p:spPr>
          <a:xfrm>
            <a:off x="87635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2CEC2CDC-5825-8B4B-B016-3CEEB4A4DB45}"/>
              </a:ext>
            </a:extLst>
          </p:cNvPr>
          <p:cNvSpPr/>
          <p:nvPr/>
        </p:nvSpPr>
        <p:spPr>
          <a:xfrm>
            <a:off x="188756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B3039C71-9DA7-9841-8135-C85FABBF9398}"/>
              </a:ext>
            </a:extLst>
          </p:cNvPr>
          <p:cNvSpPr/>
          <p:nvPr/>
        </p:nvSpPr>
        <p:spPr>
          <a:xfrm>
            <a:off x="90143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420F0716-4C57-6D40-9B66-D95762D9A259}"/>
              </a:ext>
            </a:extLst>
          </p:cNvPr>
          <p:cNvSpPr/>
          <p:nvPr/>
        </p:nvSpPr>
        <p:spPr>
          <a:xfrm>
            <a:off x="191264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4C384B6E-7203-BC4D-8A7E-6114F88CC08A}"/>
              </a:ext>
            </a:extLst>
          </p:cNvPr>
          <p:cNvSpPr/>
          <p:nvPr/>
        </p:nvSpPr>
        <p:spPr>
          <a:xfrm>
            <a:off x="238107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C6D87374-CFA9-B943-9A22-57A1BAA402CF}"/>
              </a:ext>
            </a:extLst>
          </p:cNvPr>
          <p:cNvSpPr/>
          <p:nvPr/>
        </p:nvSpPr>
        <p:spPr>
          <a:xfrm>
            <a:off x="339228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6CD3ED44-ECB7-5B44-9C0D-A3CDD450FF20}"/>
              </a:ext>
            </a:extLst>
          </p:cNvPr>
          <p:cNvSpPr/>
          <p:nvPr/>
        </p:nvSpPr>
        <p:spPr>
          <a:xfrm>
            <a:off x="240614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15F58393-B65D-D44C-8DE6-D9AB6E12569D}"/>
              </a:ext>
            </a:extLst>
          </p:cNvPr>
          <p:cNvSpPr/>
          <p:nvPr/>
        </p:nvSpPr>
        <p:spPr>
          <a:xfrm>
            <a:off x="341735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45651AD-8E0B-AA40-973C-DA1559783B3D}"/>
              </a:ext>
            </a:extLst>
          </p:cNvPr>
          <p:cNvSpPr/>
          <p:nvPr/>
        </p:nvSpPr>
        <p:spPr>
          <a:xfrm>
            <a:off x="2627994" y="5051626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3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we have a set of integration or quadrature points (no dual-notion)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Gaussian quadrature on a -1:1 range is defined, +/- sqrt(3)/3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8F55C-0B66-614C-AB42-C97218216C89}"/>
              </a:ext>
            </a:extLst>
          </p:cNvPr>
          <p:cNvGrpSpPr/>
          <p:nvPr/>
        </p:nvGrpSpPr>
        <p:grpSpPr>
          <a:xfrm>
            <a:off x="1008287" y="4149997"/>
            <a:ext cx="2798972" cy="2247745"/>
            <a:chOff x="1008287" y="4149997"/>
            <a:chExt cx="2798972" cy="2247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086D8B-4127-FF42-B5F7-EAA8692618BC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858DB-389B-0C43-9B32-26FA1C50B79E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12C3D-8234-E14F-9E75-7EB832B87D84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59CC22-E694-7D47-A4CB-E166E977A10C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7E81A4-EA62-6048-A489-9362E537D27F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A6675F-529B-884E-B254-9D3A598FA38E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6DA4E5-CD79-5941-9877-191860615FF6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A9EAA8-0C4C-4549-A639-CD651B14CD78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65B634-1230-894B-9E88-7DE81DF3B587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0B859DD-E50E-1647-88A6-6338F52A3EFD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46F47E9C-432D-DE43-A0F0-A33192897367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E76C51FE-5EA5-FB47-90D6-7CC071146DE4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5D659076-EB91-734F-837E-6E8C86D80277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08333C-1DD8-9E4A-B53A-62A4C317263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DD7D8F-116F-D248-87DC-1F3A5792E3C8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C428F6-1EE0-6E4B-903D-284C19A8D9BA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CE8F9-63B0-FF46-9479-30EA452A0A2F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0EB1BD-C45C-6D47-A91C-636704104A9C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6CB35D-D056-E546-A4E1-CEBEBEF3712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8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5565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381345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868E52-C9E9-414A-BEC4-1CF2399EF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08"/>
          <a:stretch/>
        </p:blipFill>
        <p:spPr>
          <a:xfrm>
            <a:off x="2413718" y="3210179"/>
            <a:ext cx="2273300" cy="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4777286" y="324772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E7B4CF-6F37-5B41-8BE5-A463BC71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1103184" y="3907493"/>
            <a:ext cx="2273300" cy="9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Advection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Advection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529410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2" y="4204628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8" y="5821289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70117" y="23091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 – or not… </a:t>
            </a:r>
          </a:p>
          <a:p>
            <a:r>
              <a:rPr lang="en-US" dirty="0"/>
              <a:t>This is now a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like CVFEM, poses no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D416A-55FD-D148-B908-2026FC55BAB8}"/>
              </a:ext>
            </a:extLst>
          </p:cNvPr>
          <p:cNvCxnSpPr/>
          <p:nvPr/>
        </p:nvCxnSpPr>
        <p:spPr>
          <a:xfrm>
            <a:off x="1491343" y="3630220"/>
            <a:ext cx="359228" cy="574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23B079-09E3-E547-85BF-16F4AA7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24" y="5160496"/>
            <a:ext cx="4747724" cy="901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6220300" y="300364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17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will again use the nodal basis to support a diffusion operator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Integration-by-parts is desired to remove the second-derivative requirement that would not be possibly for a linear basis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FEM approach is absent any non-orthogonality corrections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6571CE-E142-0240-B994-B8EC0BC1788B}"/>
              </a:ext>
            </a:extLst>
          </p:cNvPr>
          <p:cNvGrpSpPr/>
          <p:nvPr/>
        </p:nvGrpSpPr>
        <p:grpSpPr>
          <a:xfrm>
            <a:off x="487466" y="2596766"/>
            <a:ext cx="2798972" cy="2247745"/>
            <a:chOff x="1008287" y="4149997"/>
            <a:chExt cx="2798972" cy="2247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4C105E-5C96-8240-839F-B0FF824C9023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A5A09E-98E9-1A4F-8E5E-C88525198F65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3FC45A-5ED5-0B45-B156-2011432B8277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FAAC26-6866-5143-8057-3A5B5ECF384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0DBDC2-BA2E-AF42-AC7E-311F67AB4CC2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DB3547-767D-8A4B-B61D-7C0E122BE649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A97261-4D31-194E-ADFF-956F6FF8A2EB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232615-3A38-514A-B8D7-66E4DDC21923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37D88C-6C8D-8E40-805E-5A75F45F0F43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1013DBE4-B516-5842-88DF-1995398BD635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584C329-91AD-3E4D-8C3A-2BCB5D303EE2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1D504F13-173B-2A45-A7CE-4FCB0B0264B9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15B58FB8-FE89-404C-8080-27FE4C4FEF70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B53828-9B3C-A84E-BD3A-496E4465E8A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938E14-F802-8645-95F6-E7F1188EDCCB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85446-EB33-224F-90C2-81332036ABA1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A5ACF9-2B08-0646-A3CD-7D1496AE6EF5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0DF70-61C3-3F44-BB33-6E1BEE9BDF0B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3E14B6-425C-C243-9479-558C4C12AA7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100CF7-1BE3-1141-BF26-7E51E73F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98" y="5134369"/>
            <a:ext cx="5207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Numerical Integration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Transform the integral via a change of variables from physical space to </a:t>
            </a:r>
            <a:r>
              <a:rPr lang="en-US" dirty="0" err="1"/>
              <a:t>isoparametric</a:t>
            </a:r>
            <a:r>
              <a:rPr lang="en-US" dirty="0"/>
              <a:t> space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And apply Gaussian Quadrature over a -1:1 mapping (for a Quad/Hex-based element) by introducing quadrature weights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5F0BC-EC75-6646-BE23-24A05A6E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35" y="3099708"/>
            <a:ext cx="5626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Discretization Kernels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Advection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https://github.com/NaluCFD/Nalu/blob/master/src/kernel/ScalarAdvFemKernel.C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https://github.com/NaluCFD/Nalu/blob/master/src/kernel/ScalarDiffFemKernel.C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8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vs Unstructured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6824473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times, the canonical flows of interest are in simplified geometries that allow for cartesian meshes – with “stair-stepping”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2960-AAAB-B44B-89FC-A1E37281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4114616"/>
            <a:ext cx="3912121" cy="2496228"/>
          </a:xfrm>
          <a:prstGeom prst="rect">
            <a:avLst/>
          </a:prstGeom>
        </p:spPr>
      </p:pic>
      <p:pic>
        <p:nvPicPr>
          <p:cNvPr id="11" name="Picture 27" descr="TurbBackStep">
            <a:extLst>
              <a:ext uri="{FF2B5EF4-FFF2-40B4-BE49-F238E27FC236}">
                <a16:creationId xmlns:a16="http://schemas.microsoft.com/office/drawing/2014/main" id="{D49D594C-1569-2845-B550-6AA4A4AF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6" y="2080361"/>
            <a:ext cx="3644913" cy="16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8D178-B511-FE48-8CE5-26FD8F97F3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302318" y="2217960"/>
            <a:ext cx="2736928" cy="1453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2AFFC-6936-AA48-A519-05918AC69C67}"/>
              </a:ext>
            </a:extLst>
          </p:cNvPr>
          <p:cNvSpPr txBox="1"/>
          <p:nvPr/>
        </p:nvSpPr>
        <p:spPr>
          <a:xfrm>
            <a:off x="4535045" y="3648707"/>
            <a:ext cx="4632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9007-404C-1C45-B799-E06196F2CF8C}"/>
              </a:ext>
            </a:extLst>
          </p:cNvPr>
          <p:cNvSpPr txBox="1"/>
          <p:nvPr/>
        </p:nvSpPr>
        <p:spPr>
          <a:xfrm>
            <a:off x="268089" y="6577012"/>
            <a:ext cx="604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www.itascainternational.com</a:t>
            </a:r>
            <a:r>
              <a:rPr lang="en-US" sz="1400" dirty="0"/>
              <a:t>/software/introduction-to-meshing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929C-5516-7647-B6EA-DC8F62CBE956}"/>
              </a:ext>
            </a:extLst>
          </p:cNvPr>
          <p:cNvSpPr txBox="1"/>
          <p:nvPr/>
        </p:nvSpPr>
        <p:spPr>
          <a:xfrm>
            <a:off x="5678589" y="626494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times, not!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5442F-2D58-9E4F-93FB-A681E0873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4" y="4268556"/>
            <a:ext cx="2937727" cy="1804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1CBFB-1B9C-6942-92E8-F7B07980B41C}"/>
              </a:ext>
            </a:extLst>
          </p:cNvPr>
          <p:cNvSpPr txBox="1"/>
          <p:nvPr/>
        </p:nvSpPr>
        <p:spPr>
          <a:xfrm>
            <a:off x="461477" y="376754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RANS-based backward facing step (Domino, 2012)</a:t>
            </a:r>
          </a:p>
        </p:txBody>
      </p:sp>
    </p:spTree>
    <p:extLst>
      <p:ext uri="{BB962C8B-B14F-4D97-AF65-F5344CB8AC3E}">
        <p14:creationId xmlns:p14="http://schemas.microsoft.com/office/powerpoint/2010/main" val="34642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4431</TotalTime>
  <Words>6915</Words>
  <Application>Microsoft Macintosh PowerPoint</Application>
  <PresentationFormat>On-screen Show (4:3)</PresentationFormat>
  <Paragraphs>1205</Paragraphs>
  <Slides>86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8" baseType="lpstr">
      <vt:lpstr>Arial</vt:lpstr>
      <vt:lpstr>Calibri</vt:lpstr>
      <vt:lpstr>Cambria Math</vt:lpstr>
      <vt:lpstr>Courier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Equation</vt:lpstr>
      <vt:lpstr>PowerPoint Presentation</vt:lpstr>
      <vt:lpstr>Common low-Mach Discretization Approaches: Outline</vt:lpstr>
      <vt:lpstr>Introducing a Mesh over Heart Domain, W</vt:lpstr>
      <vt:lpstr>Introducing a [Finite Difference] Mesh over Heart Domain, W</vt:lpstr>
      <vt:lpstr>Introducing a [Finite Difference] Mesh over Heart Domain, W</vt:lpstr>
      <vt:lpstr>Introducing a [Structured Mesh] over Heart Domain, W; </vt:lpstr>
      <vt:lpstr>Introducing a [Structured Mesh] over Heart Domain, W; </vt:lpstr>
      <vt:lpstr>Introducing a [Structured Mesh] over Heart Domain, W; </vt:lpstr>
      <vt:lpstr>Structured vs Unstructured</vt:lpstr>
      <vt:lpstr>In Fairness….  The Carbon-Capture Multidisciplinary Simulation Center </vt:lpstr>
      <vt:lpstr>Introducing a Mesh over Heart Domain, W</vt:lpstr>
      <vt:lpstr>Integration Over the Domain</vt:lpstr>
      <vt:lpstr>Mesh-based Methods Basic Concept: Sub-divide domain into Finite Elements and Numerically Integrate</vt:lpstr>
      <vt:lpstr>Reality: Meshing time for complex applications remains a significant bottleneck!</vt:lpstr>
      <vt:lpstr>Examples of Various Topologies</vt:lpstr>
      <vt:lpstr>Fundamentals of Discretization (Review)</vt:lpstr>
      <vt:lpstr>The Finite Element Method (FEM)</vt:lpstr>
      <vt:lpstr>The Hybrid Control-Volume Finite Element Method (CVFEM)</vt:lpstr>
      <vt:lpstr>Control-Volume Finite Element Method Attributes</vt:lpstr>
      <vt:lpstr>Dual Volume Definitions for Hybrid Meshes</vt:lpstr>
      <vt:lpstr>Equal Order Interpolation Edge-Based Vertex-Centered (EBVC) Finite Volume</vt:lpstr>
      <vt:lpstr>Equal Order Interpolation Edge-Based Vertex-Centered (EBVC) Finite Volume</vt:lpstr>
      <vt:lpstr>Equal Order Interpolation Edge-Based Vertex-Centered (EBVC) Finite Volume</vt:lpstr>
      <vt:lpstr>Equal-Order Interpolation Cell-Centered (CC) Finite Volume</vt:lpstr>
      <vt:lpstr>Typical Failings for Two-State Discretization Methods</vt:lpstr>
      <vt:lpstr>Classic Staggered Finite Volume</vt:lpstr>
      <vt:lpstr>Attributes of a Staggered Scheme</vt:lpstr>
      <vt:lpstr>An Informal Survey….</vt:lpstr>
      <vt:lpstr>An Informal Survey….</vt:lpstr>
      <vt:lpstr>An Informal Survey….</vt:lpstr>
      <vt:lpstr>Hybrid Meshes, Even for LES!</vt:lpstr>
      <vt:lpstr>Recent Generalized Unstructured Findings</vt:lpstr>
      <vt:lpstr>A Note on Parallelism… Vertex-based</vt:lpstr>
      <vt:lpstr>A Note on Parallelism… Vertex-based</vt:lpstr>
      <vt:lpstr>A Note on Parallelism… Aura-based; View from P0</vt:lpstr>
      <vt:lpstr>A Note on Parallelism… Aura-based; View from P1</vt:lpstr>
      <vt:lpstr>Common low-Mach Discretization Approaches: Conclusions</vt:lpstr>
      <vt:lpstr>PowerPoint Presentation</vt:lpstr>
      <vt:lpstr>Model Passive Scalar Transport</vt:lpstr>
      <vt:lpstr>Model Passive Scalar Transport; Heaviside Test Function</vt:lpstr>
      <vt:lpstr>Model Passive Scalar Transport: Fully Implicit</vt:lpstr>
      <vt:lpstr>Model Passive Scalar Transport: Fully Implicit</vt:lpstr>
      <vt:lpstr>Model Passive Scalar Transport: Coupling</vt:lpstr>
      <vt:lpstr>Model Passive Scalar Transport: Coupling</vt:lpstr>
      <vt:lpstr>Deep Dive on EBVC: Example Case</vt:lpstr>
      <vt:lpstr>Deep Dive on EBVC: Example Viz (Passive Scalar)</vt:lpstr>
      <vt:lpstr>Some Interesting Configurations: Flow Parameters</vt:lpstr>
      <vt:lpstr>Some Interesting Configurations</vt:lpstr>
      <vt:lpstr>Deep Dive on EBVC</vt:lpstr>
      <vt:lpstr>Deep Dive on EBVC: Node and Edge-loops</vt:lpstr>
      <vt:lpstr>Deep Dive on EBVC: Implicit Time Discretization</vt:lpstr>
      <vt:lpstr>Deep Dive on EBVC: Implicit Time Discretization (Code)</vt:lpstr>
      <vt:lpstr>Deep Dive on EBVC: Source Term Discretization</vt:lpstr>
      <vt:lpstr>Deep Dive on EBVC: Source Term Discretization (Code)</vt:lpstr>
      <vt:lpstr>Deep Dive on EBVC: Advection Discretization (no stabilization)</vt:lpstr>
      <vt:lpstr>Deep Dive on EBVC: Advection Discretization (Code)</vt:lpstr>
      <vt:lpstr>Upwind Operators </vt:lpstr>
      <vt:lpstr>Pseudo Higher-order Upwind </vt:lpstr>
      <vt:lpstr>Deep Dive on EBVC: Diffusion Discretization</vt:lpstr>
      <vt:lpstr>Deep Dive on EBVC: Diffusion Discretization</vt:lpstr>
      <vt:lpstr>Deep Dive on EBVC: Diffusion Discretization (code)</vt:lpstr>
      <vt:lpstr>Types of Boundary Conditions</vt:lpstr>
      <vt:lpstr>Common low-Mach Discretization Approaches: Conclusions</vt:lpstr>
      <vt:lpstr>PowerPoint Presentation</vt:lpstr>
      <vt:lpstr>Deep Dive on CVFEM</vt:lpstr>
      <vt:lpstr>Deep Dive on CVFEM: Element-loops</vt:lpstr>
      <vt:lpstr>Deep Dive on CVFEM: Implicit Time Discretization</vt:lpstr>
      <vt:lpstr>Deep Dive on CVFEM: Implicit Time Discretization</vt:lpstr>
      <vt:lpstr>Deep Dive on CVFEM: Implicit Time Discretization (Code)</vt:lpstr>
      <vt:lpstr>Deep Dive on CVFEM: Source Term Discretization</vt:lpstr>
      <vt:lpstr>Deep Dive on CVFEM: Source Term Discretization (Code)</vt:lpstr>
      <vt:lpstr>Deep Dive on CVFEM: Advection Discretization (no stabilization)</vt:lpstr>
      <vt:lpstr>Deep Dive on CVFEM: Advection Discretization Non-Conserved Form</vt:lpstr>
      <vt:lpstr>Deep Dive on CVFEM: Advection Discretization (Code)</vt:lpstr>
      <vt:lpstr>Deep Dive on CVFEM: Diffusion Discretization</vt:lpstr>
      <vt:lpstr>Deep Dive on CVFEM: Diffusion Discretization (code)</vt:lpstr>
      <vt:lpstr>Deep Dive on Nodal Gradient Operator: An Alternative View</vt:lpstr>
      <vt:lpstr>Deep Dive on FEM</vt:lpstr>
      <vt:lpstr>Deep Dive on FEM: Element-loops</vt:lpstr>
      <vt:lpstr>Deep Dive on FEM: Implicit Time Discretization</vt:lpstr>
      <vt:lpstr>Deep Dive on FEM: Source Term Discretization</vt:lpstr>
      <vt:lpstr>Deep Dive on FEM: Advection Discretization</vt:lpstr>
      <vt:lpstr>Deep Dive on FEM: Diffusion Discretization</vt:lpstr>
      <vt:lpstr>Deep Dive on FEM:  Numerical Integration</vt:lpstr>
      <vt:lpstr>Deep Dive on FEM:  Discretization Kernels (Code)</vt:lpstr>
      <vt:lpstr>Common low-Mach Discretization Approaches: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209</cp:revision>
  <cp:lastPrinted>2021-04-20T15:48:42Z</cp:lastPrinted>
  <dcterms:created xsi:type="dcterms:W3CDTF">2017-10-14T01:15:26Z</dcterms:created>
  <dcterms:modified xsi:type="dcterms:W3CDTF">2021-04-27T19:03:55Z</dcterms:modified>
</cp:coreProperties>
</file>